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90" r:id="rId2"/>
    <p:sldId id="262" r:id="rId3"/>
    <p:sldId id="340" r:id="rId4"/>
    <p:sldId id="341" r:id="rId5"/>
    <p:sldId id="342" r:id="rId6"/>
    <p:sldId id="344" r:id="rId7"/>
    <p:sldId id="343" r:id="rId8"/>
    <p:sldId id="291" r:id="rId9"/>
    <p:sldId id="286" r:id="rId10"/>
    <p:sldId id="258" r:id="rId11"/>
    <p:sldId id="259" r:id="rId12"/>
    <p:sldId id="289" r:id="rId13"/>
    <p:sldId id="261" r:id="rId14"/>
    <p:sldId id="293" r:id="rId15"/>
    <p:sldId id="294" r:id="rId16"/>
    <p:sldId id="295" r:id="rId17"/>
    <p:sldId id="296" r:id="rId18"/>
    <p:sldId id="297" r:id="rId19"/>
    <p:sldId id="298" r:id="rId20"/>
    <p:sldId id="263" r:id="rId21"/>
    <p:sldId id="309" r:id="rId22"/>
    <p:sldId id="308" r:id="rId23"/>
    <p:sldId id="272" r:id="rId24"/>
    <p:sldId id="311" r:id="rId25"/>
    <p:sldId id="264" r:id="rId26"/>
    <p:sldId id="265" r:id="rId27"/>
    <p:sldId id="299" r:id="rId28"/>
    <p:sldId id="300" r:id="rId29"/>
    <p:sldId id="302" r:id="rId30"/>
    <p:sldId id="303" r:id="rId31"/>
    <p:sldId id="315" r:id="rId32"/>
    <p:sldId id="316" r:id="rId33"/>
    <p:sldId id="266" r:id="rId34"/>
    <p:sldId id="301" r:id="rId35"/>
    <p:sldId id="304" r:id="rId36"/>
    <p:sldId id="267" r:id="rId37"/>
    <p:sldId id="268" r:id="rId38"/>
    <p:sldId id="287" r:id="rId39"/>
    <p:sldId id="305" r:id="rId40"/>
    <p:sldId id="313" r:id="rId41"/>
    <p:sldId id="306" r:id="rId42"/>
    <p:sldId id="307" r:id="rId43"/>
    <p:sldId id="273" r:id="rId44"/>
    <p:sldId id="271" r:id="rId45"/>
    <p:sldId id="274" r:id="rId46"/>
    <p:sldId id="314" r:id="rId47"/>
    <p:sldId id="318" r:id="rId48"/>
    <p:sldId id="317" r:id="rId49"/>
    <p:sldId id="322" r:id="rId50"/>
    <p:sldId id="323" r:id="rId51"/>
    <p:sldId id="277" r:id="rId52"/>
    <p:sldId id="279" r:id="rId53"/>
    <p:sldId id="283" r:id="rId54"/>
    <p:sldId id="284" r:id="rId55"/>
    <p:sldId id="335" r:id="rId56"/>
    <p:sldId id="338" r:id="rId57"/>
    <p:sldId id="334" r:id="rId58"/>
    <p:sldId id="336" r:id="rId59"/>
    <p:sldId id="337" r:id="rId60"/>
    <p:sldId id="319" r:id="rId61"/>
    <p:sldId id="320" r:id="rId62"/>
    <p:sldId id="321" r:id="rId63"/>
    <p:sldId id="327" r:id="rId64"/>
    <p:sldId id="325" r:id="rId65"/>
    <p:sldId id="326" r:id="rId66"/>
    <p:sldId id="324" r:id="rId67"/>
    <p:sldId id="280" r:id="rId68"/>
    <p:sldId id="281" r:id="rId69"/>
    <p:sldId id="328" r:id="rId70"/>
    <p:sldId id="282" r:id="rId71"/>
    <p:sldId id="329" r:id="rId72"/>
  </p:sldIdLst>
  <p:sldSz cx="12192000" cy="6858000"/>
  <p:notesSz cx="9928225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5623698" y="0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CEFB2-7CC4-4DA8-98C1-2C8C4C5C1C55}" type="datetimeFigureOut">
              <a:rPr lang="pl-PL" smtClean="0"/>
              <a:t>14.11.2022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5623698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01E01-801F-4E06-B121-14300A75465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94189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A4C7C-20D9-44E2-950A-2D0D85410BCE}" type="datetimeFigureOut">
              <a:rPr lang="pl-PL" smtClean="0"/>
              <a:t>14.11.2022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992823" y="3271381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1881E9-365C-43DC-BF32-63FFD5563A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0883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Ciąża</a:t>
            </a:r>
            <a:r>
              <a:rPr lang="pl-PL" baseline="0" dirty="0"/>
              <a:t> świń: 3 m-ce, 3 </a:t>
            </a:r>
            <a:r>
              <a:rPr lang="pl-PL" baseline="0" dirty="0" err="1"/>
              <a:t>tyg</a:t>
            </a:r>
            <a:r>
              <a:rPr lang="pl-PL" baseline="0" dirty="0"/>
              <a:t> 3 dni 10% - 12dni przed porodem (ok 2tyg?)</a:t>
            </a:r>
          </a:p>
          <a:p>
            <a:r>
              <a:rPr lang="pl-PL" baseline="0" dirty="0"/>
              <a:t>Owce 5 m-</a:t>
            </a:r>
            <a:r>
              <a:rPr lang="pl-PL" baseline="0" dirty="0" err="1"/>
              <a:t>cy</a:t>
            </a:r>
            <a:r>
              <a:rPr lang="pl-PL" baseline="0" dirty="0"/>
              <a:t> 10% 15 dni (ok. 2 </a:t>
            </a:r>
            <a:r>
              <a:rPr lang="pl-PL" baseline="0" dirty="0" err="1"/>
              <a:t>tyg</a:t>
            </a:r>
            <a:r>
              <a:rPr lang="pl-PL" baseline="0" dirty="0"/>
              <a:t>)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881E9-365C-43DC-BF32-63FFD5563AE5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429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881E9-365C-43DC-BF32-63FFD5563AE5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20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2612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  <p:sldLayoutId id="2147483668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emf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emf"/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/>
              <a:t>UBÓJ ZWIERZĄT </a:t>
            </a:r>
            <a:br>
              <a:rPr lang="pl-PL" dirty="0"/>
            </a:br>
            <a:r>
              <a:rPr lang="pl-PL"/>
              <a:t>W GOSPODARSTWIE</a:t>
            </a:r>
            <a:endParaRPr lang="pl-PL" dirty="0"/>
          </a:p>
        </p:txBody>
      </p:sp>
      <p:sp>
        <p:nvSpPr>
          <p:cNvPr id="5" name="Podtytuł 4"/>
          <p:cNvSpPr>
            <a:spLocks noGrp="1"/>
          </p:cNvSpPr>
          <p:nvPr>
            <p:ph type="subTitle" idx="1"/>
          </p:nvPr>
        </p:nvSpPr>
        <p:spPr>
          <a:xfrm>
            <a:off x="740979" y="4050833"/>
            <a:ext cx="8533024" cy="1096899"/>
          </a:xfrm>
        </p:spPr>
        <p:txBody>
          <a:bodyPr>
            <a:normAutofit/>
          </a:bodyPr>
          <a:lstStyle/>
          <a:p>
            <a:r>
              <a:rPr lang="pl-PL" sz="2000" dirty="0"/>
              <a:t>Szkolenie teoretyczne uprawniające do uboju zwierząt w gospodarstwie z przeznaczeniem na użytek własny oraz do sprzedaży bezpośredniej 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655218" y="5147732"/>
            <a:ext cx="5470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Powiatowy Inspektorat Weterynarii w Wejherowie</a:t>
            </a:r>
          </a:p>
          <a:p>
            <a:pPr algn="ctr"/>
            <a:r>
              <a:rPr lang="pl-PL" dirty="0"/>
              <a:t>2022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63" y="631950"/>
            <a:ext cx="269782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94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Co możemy poddać ubojowi ?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l-PL" dirty="0"/>
              <a:t>NA UŻYTEK WŁASNY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675745" y="2967829"/>
            <a:ext cx="4185623" cy="3453490"/>
          </a:xfrm>
        </p:spPr>
        <p:txBody>
          <a:bodyPr>
            <a:normAutofit fontScale="92500"/>
          </a:bodyPr>
          <a:lstStyle/>
          <a:p>
            <a:r>
              <a:rPr lang="pl-PL" sz="2200" dirty="0">
                <a:solidFill>
                  <a:schemeClr val="tx2"/>
                </a:solidFill>
              </a:rPr>
              <a:t>Bydło do 12 miesiąca życia</a:t>
            </a:r>
          </a:p>
          <a:p>
            <a:r>
              <a:rPr lang="pl-PL" sz="2200" dirty="0">
                <a:solidFill>
                  <a:schemeClr val="tx2"/>
                </a:solidFill>
              </a:rPr>
              <a:t>Drób</a:t>
            </a:r>
          </a:p>
          <a:p>
            <a:r>
              <a:rPr lang="pl-PL" sz="2200" dirty="0">
                <a:solidFill>
                  <a:schemeClr val="tx2"/>
                </a:solidFill>
              </a:rPr>
              <a:t>Zajęczaki</a:t>
            </a:r>
          </a:p>
          <a:p>
            <a:r>
              <a:rPr lang="pl-PL" sz="2200" dirty="0">
                <a:solidFill>
                  <a:schemeClr val="tx2"/>
                </a:solidFill>
              </a:rPr>
              <a:t>Świnie </a:t>
            </a:r>
          </a:p>
          <a:p>
            <a:r>
              <a:rPr lang="pl-PL" sz="2200" dirty="0">
                <a:solidFill>
                  <a:schemeClr val="tx2"/>
                </a:solidFill>
              </a:rPr>
              <a:t>Owce</a:t>
            </a:r>
          </a:p>
          <a:p>
            <a:r>
              <a:rPr lang="pl-PL" sz="2200" dirty="0">
                <a:solidFill>
                  <a:schemeClr val="tx2"/>
                </a:solidFill>
              </a:rPr>
              <a:t>Kozy</a:t>
            </a:r>
          </a:p>
          <a:p>
            <a:r>
              <a:rPr lang="pl-PL" sz="2200" dirty="0">
                <a:solidFill>
                  <a:schemeClr val="tx2"/>
                </a:solidFill>
              </a:rPr>
              <a:t>Zwierzęta dzikie utrzymywane w warunkach fermowych</a:t>
            </a:r>
          </a:p>
          <a:p>
            <a:endParaRPr lang="pl-PL" sz="2000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pl-PL" dirty="0"/>
              <a:t>SPRZEDAŻ BEZPOŚREDNIA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088384" y="3117201"/>
            <a:ext cx="4185617" cy="2544203"/>
          </a:xfrm>
        </p:spPr>
        <p:txBody>
          <a:bodyPr>
            <a:normAutofit/>
          </a:bodyPr>
          <a:lstStyle/>
          <a:p>
            <a:r>
              <a:rPr lang="pl-PL" sz="2200" dirty="0"/>
              <a:t>Drób (2,5tyś indyków, 10 tyś pozostałych)</a:t>
            </a:r>
          </a:p>
          <a:p>
            <a:r>
              <a:rPr lang="pl-PL" sz="2200" dirty="0"/>
              <a:t>Zajęczaki (5 tyś)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5381985" y="4769259"/>
            <a:ext cx="394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/>
              <a:t>RHD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5208564" y="5502166"/>
            <a:ext cx="3588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pl-PL" sz="2400" dirty="0"/>
              <a:t>ZAKAZ UBOJU</a:t>
            </a:r>
          </a:p>
        </p:txBody>
      </p:sp>
    </p:spTree>
    <p:extLst>
      <p:ext uri="{BB962C8B-B14F-4D97-AF65-F5344CB8AC3E}">
        <p14:creationId xmlns:p14="http://schemas.microsoft.com/office/powerpoint/2010/main" val="12334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Gdzie można dokonywać uboju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677334" y="1527049"/>
            <a:ext cx="8596668" cy="4882896"/>
          </a:xfrm>
        </p:spPr>
        <p:txBody>
          <a:bodyPr>
            <a:normAutofit/>
          </a:bodyPr>
          <a:lstStyle/>
          <a:p>
            <a:r>
              <a:rPr lang="pl-PL" dirty="0"/>
              <a:t>We własnym gospodarstwie</a:t>
            </a:r>
          </a:p>
          <a:p>
            <a:r>
              <a:rPr lang="pl-PL" dirty="0"/>
              <a:t>U sąsiada? OK – sąsiad musi zarejestrować działalność w zakresie prowadzenia gospodarstwa, w którym ubija się zwierzęta pochodzące z innych gospodarstw na użytek własny (WNI „37”) </a:t>
            </a:r>
          </a:p>
          <a:p>
            <a:pPr marL="0" indent="0">
              <a:buNone/>
            </a:pPr>
            <a:r>
              <a:rPr lang="pl-PL" dirty="0"/>
              <a:t>	wymagania: ubój zwierząt niezwłocznie po przybyciu, w warunkach </a:t>
            </a:r>
          </a:p>
          <a:p>
            <a:pPr marL="0" indent="0">
              <a:buNone/>
            </a:pPr>
            <a:r>
              <a:rPr lang="pl-PL" dirty="0"/>
              <a:t>				zapobiegających zanieczyszczeniu mięsa; ewidencja ubojów</a:t>
            </a:r>
          </a:p>
          <a:p>
            <a:pPr marL="0" indent="0">
              <a:buNone/>
            </a:pPr>
            <a:r>
              <a:rPr lang="pl-PL" dirty="0"/>
              <a:t>				przechowywania przez 3 lata; zapewnić miejsce do ogłuszania, </a:t>
            </a:r>
          </a:p>
          <a:p>
            <a:pPr marL="0" indent="0">
              <a:buNone/>
            </a:pPr>
            <a:r>
              <a:rPr lang="pl-PL" dirty="0"/>
              <a:t>				wykrwawiania i </a:t>
            </a:r>
            <a:r>
              <a:rPr lang="pl-PL" dirty="0" err="1"/>
              <a:t>wytrzewiania</a:t>
            </a:r>
            <a:r>
              <a:rPr lang="pl-PL" dirty="0"/>
              <a:t> (dostęp do bieżącej wody!) + </a:t>
            </a:r>
          </a:p>
          <a:p>
            <a:pPr marL="0" indent="0">
              <a:buNone/>
            </a:pPr>
            <a:r>
              <a:rPr lang="pl-PL" dirty="0"/>
              <a:t>				zabezpieczone miejsce przechowywania </a:t>
            </a:r>
            <a:r>
              <a:rPr lang="pl-PL" dirty="0" err="1"/>
              <a:t>pupz</a:t>
            </a:r>
            <a:endParaRPr lang="pl-PL" dirty="0"/>
          </a:p>
          <a:p>
            <a:r>
              <a:rPr lang="pl-PL" dirty="0"/>
              <a:t>Sąsiadowi/ szwagrowi/ znajomemu… – można ubić zwierzę komuś, na użytek własny</a:t>
            </a:r>
          </a:p>
          <a:p>
            <a:r>
              <a:rPr lang="pl-PL" dirty="0"/>
              <a:t>Rozbiór i przetwórstwo mięsa na użytek własny - nieuregulowane</a:t>
            </a:r>
          </a:p>
          <a:p>
            <a:r>
              <a:rPr lang="pl-PL" dirty="0"/>
              <a:t>W „rzeźni rolniczej” ….c.d.n.</a:t>
            </a:r>
          </a:p>
        </p:txBody>
      </p:sp>
    </p:spTree>
    <p:extLst>
      <p:ext uri="{BB962C8B-B14F-4D97-AF65-F5344CB8AC3E}">
        <p14:creationId xmlns:p14="http://schemas.microsoft.com/office/powerpoint/2010/main" val="202154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Wymagania dla </a:t>
            </a:r>
            <a:r>
              <a:rPr lang="pl-PL"/>
              <a:t>rzeźni rolniczej</a:t>
            </a: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77334" y="1470991"/>
            <a:ext cx="8596668" cy="4949687"/>
          </a:xfrm>
        </p:spPr>
        <p:txBody>
          <a:bodyPr/>
          <a:lstStyle/>
          <a:p>
            <a:r>
              <a:rPr lang="pl-PL" dirty="0"/>
              <a:t>Zakład ZATWIERDZONY korzystający z krajowych regulacji dostosowujących</a:t>
            </a:r>
          </a:p>
          <a:p>
            <a:r>
              <a:rPr lang="pl-PL" dirty="0"/>
              <a:t>Rozporządzenie Ministra Rolnictwa i Rozwoju Wsi z dnia 20 grudnia 2019 r. </a:t>
            </a:r>
            <a:r>
              <a:rPr lang="pl-PL" i="1" dirty="0"/>
              <a:t>w sprawie niektórych wymagań weterynaryjnych, jakie powinny być spełnione przy produkcji produktów pochodzenia zwierzęcego w rzeźniach o małej zdolności produkcyjnej, położonych na terenie gospodarstw</a:t>
            </a:r>
            <a:r>
              <a:rPr lang="pl-PL" dirty="0"/>
              <a:t> (Dz. U. z 2020r. poz. 56) </a:t>
            </a:r>
          </a:p>
          <a:p>
            <a:r>
              <a:rPr lang="pl-PL" dirty="0"/>
              <a:t>Adaptacja przepisów w zakresie: ROZPLANOWANIA, KONSTRUKCJI, WYPOSAŻENIA</a:t>
            </a:r>
          </a:p>
        </p:txBody>
      </p:sp>
    </p:spTree>
    <p:extLst>
      <p:ext uri="{BB962C8B-B14F-4D97-AF65-F5344CB8AC3E}">
        <p14:creationId xmlns:p14="http://schemas.microsoft.com/office/powerpoint/2010/main" val="74043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563034" y="311427"/>
            <a:ext cx="8596668" cy="921026"/>
          </a:xfrm>
        </p:spPr>
        <p:txBody>
          <a:bodyPr/>
          <a:lstStyle/>
          <a:p>
            <a:r>
              <a:rPr lang="pl-PL" dirty="0"/>
              <a:t>WYMAGANIA DLA RZEŹNI ROLNICZYCH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>
          <a:xfrm>
            <a:off x="675745" y="1023731"/>
            <a:ext cx="4185623" cy="417444"/>
          </a:xfrm>
        </p:spPr>
        <p:txBody>
          <a:bodyPr/>
          <a:lstStyle/>
          <a:p>
            <a:pPr algn="ctr"/>
            <a:r>
              <a:rPr lang="pl-PL" dirty="0"/>
              <a:t>WYMAGANIA UE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2"/>
          </p:nvPr>
        </p:nvSpPr>
        <p:spPr>
          <a:xfrm>
            <a:off x="675745" y="1441175"/>
            <a:ext cx="4185623" cy="5138529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Zatwierdzony projekt technologiczny</a:t>
            </a:r>
          </a:p>
          <a:p>
            <a:r>
              <a:rPr lang="pl-PL" dirty="0"/>
              <a:t>Łańcuch chłodniczy</a:t>
            </a:r>
          </a:p>
          <a:p>
            <a:r>
              <a:rPr lang="pl-PL" dirty="0"/>
              <a:t>HACCP, badania mikrobiologiczne</a:t>
            </a:r>
          </a:p>
          <a:p>
            <a:r>
              <a:rPr lang="pl-PL" dirty="0"/>
              <a:t>Dobrostan, kwalifikacje </a:t>
            </a:r>
            <a:r>
              <a:rPr lang="pl-PL" dirty="0" err="1"/>
              <a:t>ubojowca</a:t>
            </a:r>
            <a:endParaRPr lang="pl-PL" dirty="0"/>
          </a:p>
          <a:p>
            <a:r>
              <a:rPr lang="pl-PL" dirty="0"/>
              <a:t>Badanie przez ULW</a:t>
            </a:r>
          </a:p>
          <a:p>
            <a:r>
              <a:rPr lang="pl-PL" dirty="0"/>
              <a:t>Odpady </a:t>
            </a:r>
          </a:p>
          <a:p>
            <a:r>
              <a:rPr lang="pl-PL" dirty="0"/>
              <a:t>Woda</a:t>
            </a:r>
          </a:p>
          <a:p>
            <a:r>
              <a:rPr lang="pl-PL" dirty="0"/>
              <a:t>Zdrowie pracowników</a:t>
            </a:r>
          </a:p>
          <a:p>
            <a:r>
              <a:rPr lang="pl-PL" dirty="0"/>
              <a:t>Szkolenia</a:t>
            </a:r>
          </a:p>
          <a:p>
            <a:r>
              <a:rPr lang="pl-PL" dirty="0"/>
              <a:t>Materiały kontaktujące się z żywnością</a:t>
            </a:r>
          </a:p>
          <a:p>
            <a:r>
              <a:rPr lang="pl-PL" dirty="0"/>
              <a:t>Identyfikowalność zwierząt i mięsa</a:t>
            </a:r>
          </a:p>
          <a:p>
            <a:r>
              <a:rPr lang="pl-PL" dirty="0"/>
              <a:t>Znakowanie wołowiny</a:t>
            </a:r>
          </a:p>
          <a:p>
            <a:r>
              <a:rPr lang="pl-PL" dirty="0"/>
              <a:t>Informacje dla konsumentów</a:t>
            </a:r>
          </a:p>
        </p:txBody>
      </p:sp>
      <p:sp>
        <p:nvSpPr>
          <p:cNvPr id="7" name="Symbol zastępczy tekstu 6"/>
          <p:cNvSpPr>
            <a:spLocks noGrp="1"/>
          </p:cNvSpPr>
          <p:nvPr>
            <p:ph type="body" sz="quarter" idx="3"/>
          </p:nvPr>
        </p:nvSpPr>
        <p:spPr>
          <a:xfrm>
            <a:off x="4974079" y="844827"/>
            <a:ext cx="4185618" cy="596348"/>
          </a:xfrm>
        </p:spPr>
        <p:txBody>
          <a:bodyPr/>
          <a:lstStyle/>
          <a:p>
            <a:pPr algn="ctr"/>
            <a:r>
              <a:rPr lang="pl-PL" dirty="0"/>
              <a:t>ADAPTACJE PL </a:t>
            </a:r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4"/>
          </p:nvPr>
        </p:nvSpPr>
        <p:spPr>
          <a:xfrm>
            <a:off x="5088384" y="1441175"/>
            <a:ext cx="5188677" cy="5277677"/>
          </a:xfrm>
        </p:spPr>
        <p:txBody>
          <a:bodyPr>
            <a:normAutofit fontScale="92500" lnSpcReduction="20000"/>
          </a:bodyPr>
          <a:lstStyle/>
          <a:p>
            <a:r>
              <a:rPr lang="pl-PL" dirty="0"/>
              <a:t>Może być tylko jedno pomieszczenie produkcyjne (rozdział czasowy procesów)</a:t>
            </a:r>
          </a:p>
          <a:p>
            <a:pPr marL="0" indent="0">
              <a:buNone/>
            </a:pPr>
            <a:r>
              <a:rPr lang="pl-PL" dirty="0"/>
              <a:t>+ wyodrębnione miejsce do przebrania się w odzież roboczą, </a:t>
            </a:r>
          </a:p>
          <a:p>
            <a:pPr marL="0" indent="0">
              <a:buNone/>
            </a:pPr>
            <a:r>
              <a:rPr lang="pl-PL" dirty="0"/>
              <a:t>+ toaleta z przedsionkiem lub toaleta w pobliżu zakładu – procedury!</a:t>
            </a:r>
          </a:p>
          <a:p>
            <a:r>
              <a:rPr lang="pl-PL" dirty="0"/>
              <a:t>Zamykane miejsce na środki chemiczne</a:t>
            </a:r>
          </a:p>
          <a:p>
            <a:r>
              <a:rPr lang="pl-PL" dirty="0"/>
              <a:t>Zagrody/ miejsce postoju dla zwierząt, łatwe do czyszczenia i dezynfekcji, wyposażone w poidła (kopytne) – miejsce badania </a:t>
            </a:r>
            <a:r>
              <a:rPr lang="pl-PL" dirty="0" err="1"/>
              <a:t>przedubojowego</a:t>
            </a:r>
            <a:endParaRPr lang="pl-PL" dirty="0"/>
          </a:p>
          <a:p>
            <a:pPr marL="0" indent="0">
              <a:buNone/>
            </a:pPr>
            <a:r>
              <a:rPr lang="pl-PL" dirty="0"/>
              <a:t>+ pomieszczenia dla zwierząt podejrzanych lub chorych z odrębną kanalizacją</a:t>
            </a:r>
          </a:p>
          <a:p>
            <a:r>
              <a:rPr lang="pl-PL" dirty="0"/>
              <a:t>Nie są wymagane bezdotykowe umywalki ani sterylizator =&gt; alternatywne rozwiązania</a:t>
            </a:r>
          </a:p>
          <a:p>
            <a:r>
              <a:rPr lang="pl-PL" dirty="0"/>
              <a:t>Oddzielne lodówki na mięso i na mięso niezdatne/podejrzane (zamykana)</a:t>
            </a:r>
          </a:p>
          <a:p>
            <a:r>
              <a:rPr lang="pl-PL" dirty="0"/>
              <a:t>Nie trzeba mieć myjni transportu</a:t>
            </a:r>
          </a:p>
        </p:txBody>
      </p:sp>
    </p:spTree>
    <p:extLst>
      <p:ext uri="{BB962C8B-B14F-4D97-AF65-F5344CB8AC3E}">
        <p14:creationId xmlns:p14="http://schemas.microsoft.com/office/powerpoint/2010/main" val="100421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026" y="159026"/>
            <a:ext cx="8030818" cy="5775859"/>
          </a:xfrm>
          <a:prstGeom prst="rect">
            <a:avLst/>
          </a:prstGeom>
        </p:spPr>
      </p:pic>
      <p:sp>
        <p:nvSpPr>
          <p:cNvPr id="10" name="pole tekstowe 9"/>
          <p:cNvSpPr txBox="1"/>
          <p:nvPr/>
        </p:nvSpPr>
        <p:spPr>
          <a:xfrm>
            <a:off x="6619461" y="159026"/>
            <a:ext cx="5406885" cy="6588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Legenda: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– klatka oszałamiania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– kłucie/wykrwawianie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3 – skórowanie (bydło) / oparzanie (świnie) / odszczecinianie (świnie) / opalanie (świnie)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– </a:t>
            </a:r>
            <a:r>
              <a:rPr lang="pl-PL" sz="1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wytrzewianie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5 – przepoławianie tuszy / ocena mięsa / badanie poubojowe / toaleta poubojowa tusz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– </a:t>
            </a: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NewRoman"/>
              </a:rPr>
              <a:t>urządzenie, zamykane na klucz, do chłodniczego przechowywania mięsa uznanego za niezdatne do spożycia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– </a:t>
            </a: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NewRoman"/>
              </a:rPr>
              <a:t>urządzenie, zamykane na klucz, do chłodniczego przechowywania mięsa uznanego za zdatne do spożycia i  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NewRoman"/>
              </a:rPr>
              <a:t> zatrzymanego 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 – toaleta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– stanowiska do mycia narzędzi oraz </a:t>
            </a: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NewRoman"/>
              </a:rPr>
              <a:t>miejsce lub zamykany pojemnik na sprzęt i środki do czyszczenia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NewRoman"/>
              </a:rPr>
              <a:t>i odkażania</a:t>
            </a:r>
            <a:endParaRPr lang="pl-PL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– opróżnianie żołądka i jelit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 – oczyszczanie/badanie głów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 – pojemniki na UPPZ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 – osobne miejsce do zmiany odzieży</a:t>
            </a: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l-PL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14 – pomieszczenie (izolatka) zamykane na klucz dla zwierząt, o których mowa w §2 pkt 10 lit. a) </a:t>
            </a:r>
          </a:p>
        </p:txBody>
      </p:sp>
    </p:spTree>
    <p:extLst>
      <p:ext uri="{BB962C8B-B14F-4D97-AF65-F5344CB8AC3E}">
        <p14:creationId xmlns:p14="http://schemas.microsoft.com/office/powerpoint/2010/main" val="81272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33" y="248478"/>
            <a:ext cx="4293703" cy="2415208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8930" y="1146634"/>
            <a:ext cx="3935894" cy="221394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53936" y="1114931"/>
            <a:ext cx="3960926" cy="222802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46630" y="1143977"/>
            <a:ext cx="3923748" cy="220710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6160" y="4466025"/>
            <a:ext cx="3935898" cy="221394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720" y="4466025"/>
            <a:ext cx="3935897" cy="2213942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1788" y="3636915"/>
            <a:ext cx="3916017" cy="220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Ustawa o ochronie zwierząt</a:t>
            </a:r>
          </a:p>
        </p:txBody>
      </p:sp>
      <p:sp>
        <p:nvSpPr>
          <p:cNvPr id="11" name="Symbol zastępczy zawartości 10"/>
          <p:cNvSpPr>
            <a:spLocks noGrp="1"/>
          </p:cNvSpPr>
          <p:nvPr>
            <p:ph idx="1"/>
          </p:nvPr>
        </p:nvSpPr>
        <p:spPr>
          <a:xfrm>
            <a:off x="677334" y="1756136"/>
            <a:ext cx="8596668" cy="3880773"/>
          </a:xfrm>
        </p:spPr>
        <p:txBody>
          <a:bodyPr/>
          <a:lstStyle/>
          <a:p>
            <a:pPr lvl="0" defTabSz="914400"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pl-PL" sz="20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Uśmiercanie zwierząt może odbywać się wyłącznie w sposób humanitarny polegający na zadawaniu przy tym minimum cierpienia fizycznego i psychicznego;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endParaRPr lang="pl-PL" sz="2000" b="1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pPr lvl="0" defTabSz="914400"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pl-PL" sz="20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W uboju domowym zwierzęta kopytne mogą być uśmiercane tylko po uprzednim ich pozbawieniu świadomości przez przyuczonego </a:t>
            </a:r>
            <a:r>
              <a:rPr lang="pl-PL" sz="2000" b="1" dirty="0" err="1">
                <a:solidFill>
                  <a:prstClr val="black"/>
                </a:solidFill>
                <a:latin typeface="Bookman Old Style" panose="02050604050505020204" pitchFamily="18" charset="0"/>
              </a:rPr>
              <a:t>ubojowca</a:t>
            </a:r>
            <a:r>
              <a:rPr lang="pl-PL" sz="20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.</a:t>
            </a:r>
          </a:p>
          <a:p>
            <a:endParaRPr lang="pl-PL" dirty="0"/>
          </a:p>
        </p:txBody>
      </p:sp>
      <p:pic>
        <p:nvPicPr>
          <p:cNvPr id="12" name="Obraz 11">
            <a:extLst>
              <a:ext uri="{FF2B5EF4-FFF2-40B4-BE49-F238E27FC236}">
                <a16:creationId xmlns:a16="http://schemas.microsoft.com/office/drawing/2014/main" xmlns="" id="{3BF819B3-8A8C-4B39-9818-50F51311F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2490" y="4116274"/>
            <a:ext cx="3816424" cy="244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59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Zabrania się :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09319" y="1394847"/>
            <a:ext cx="9176115" cy="4646515"/>
          </a:xfrm>
        </p:spPr>
        <p:txBody>
          <a:bodyPr>
            <a:normAutofit fontScale="92500"/>
          </a:bodyPr>
          <a:lstStyle/>
          <a:p>
            <a:r>
              <a:rPr lang="pl-PL" sz="2200" dirty="0"/>
              <a:t>Uboju zwierząt w ciąży, 10% przed terminem porodu jak i 48h po porodzie </a:t>
            </a:r>
          </a:p>
          <a:p>
            <a:r>
              <a:rPr lang="pl-PL" sz="2200" dirty="0"/>
              <a:t>Uboju zwierząt przez osoby niepełnoletnie lub w obecności dzieci</a:t>
            </a:r>
          </a:p>
          <a:p>
            <a:r>
              <a:rPr lang="pl-PL" sz="2200" dirty="0"/>
              <a:t>Podejmowania jakichkolwiek czynności (oparzania, </a:t>
            </a:r>
            <a:r>
              <a:rPr lang="pl-PL" sz="2200" dirty="0" err="1"/>
              <a:t>wytrzewiania</a:t>
            </a:r>
            <a:r>
              <a:rPr lang="pl-PL" sz="2200" dirty="0"/>
              <a:t>/patroszenia, zdejmowania skóry, rozbioru) przed ustaniem oddychania i skurczów mięśniowych</a:t>
            </a:r>
          </a:p>
          <a:p>
            <a:endParaRPr lang="pl-PL" sz="2200" dirty="0"/>
          </a:p>
          <a:p>
            <a:r>
              <a:rPr lang="pl-PL" sz="2200" dirty="0"/>
              <a:t>Kto zabija, uśmierca zwierzę albo dokonuje uboju zwierzęcia z naruszeniem przepisów podlega karze </a:t>
            </a:r>
            <a:r>
              <a:rPr lang="pl-PL" sz="2200" dirty="0">
                <a:solidFill>
                  <a:srgbClr val="FF0000"/>
                </a:solidFill>
              </a:rPr>
              <a:t>pozbawienia wolności </a:t>
            </a:r>
            <a:r>
              <a:rPr lang="pl-PL" sz="2200" dirty="0">
                <a:solidFill>
                  <a:schemeClr val="tx1"/>
                </a:solidFill>
              </a:rPr>
              <a:t>do lat 3</a:t>
            </a:r>
            <a:r>
              <a:rPr lang="pl-PL" sz="2200" dirty="0"/>
              <a:t>.</a:t>
            </a:r>
          </a:p>
          <a:p>
            <a:r>
              <a:rPr lang="pl-PL" sz="2200" dirty="0"/>
              <a:t> Tej samej karze podlega ten, kto znęca się nad zwierzęciem.</a:t>
            </a:r>
          </a:p>
          <a:p>
            <a:r>
              <a:rPr lang="pl-PL" sz="2200" dirty="0"/>
              <a:t>Jeżeli sprawca czynu określonego działa ze szczególnym okrucieństwem podlega karze pozbawienia wolności </a:t>
            </a:r>
            <a:r>
              <a:rPr lang="pl-PL" sz="2800" b="1" dirty="0">
                <a:solidFill>
                  <a:srgbClr val="FF0000"/>
                </a:solidFill>
              </a:rPr>
              <a:t>od 3 miesięcy do lat 5</a:t>
            </a:r>
            <a:r>
              <a:rPr lang="pl-PL" sz="2800" dirty="0">
                <a:solidFill>
                  <a:srgbClr val="FF0000"/>
                </a:solidFill>
              </a:rPr>
              <a:t>.</a:t>
            </a:r>
          </a:p>
          <a:p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39609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592424"/>
          </a:xfrm>
        </p:spPr>
        <p:txBody>
          <a:bodyPr>
            <a:normAutofit fontScale="90000"/>
          </a:bodyPr>
          <a:lstStyle/>
          <a:p>
            <a:r>
              <a:rPr lang="pl-PL" dirty="0"/>
              <a:t>UBÓJ NA UŻYTEK WŁASNY</a:t>
            </a:r>
            <a:br>
              <a:rPr lang="pl-PL" dirty="0"/>
            </a:br>
            <a:r>
              <a:rPr lang="pl-PL" sz="3200" dirty="0"/>
              <a:t>Rozporządzenie Dz. U. 2021r. poz. 2059</a:t>
            </a:r>
            <a:br>
              <a:rPr lang="pl-PL" sz="3200" dirty="0"/>
            </a:br>
            <a:r>
              <a:rPr lang="pl-PL" sz="3200" dirty="0"/>
              <a:t>ZMIANA! 2022r. Poz. 1896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468880"/>
            <a:ext cx="8596668" cy="4239830"/>
          </a:xfrm>
        </p:spPr>
        <p:txBody>
          <a:bodyPr>
            <a:normAutofit fontScale="62500" lnSpcReduction="20000"/>
          </a:bodyPr>
          <a:lstStyle/>
          <a:p>
            <a:endParaRPr lang="pl-PL" sz="2600" dirty="0">
              <a:solidFill>
                <a:schemeClr val="tx2"/>
              </a:solidFill>
            </a:endParaRP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3800" dirty="0">
                <a:solidFill>
                  <a:prstClr val="black"/>
                </a:solidFill>
              </a:rPr>
              <a:t>Ubojowi należy poddawać wyłącznie </a:t>
            </a:r>
            <a:r>
              <a:rPr lang="pl-PL" sz="3800" b="1" dirty="0">
                <a:solidFill>
                  <a:prstClr val="black"/>
                </a:solidFill>
              </a:rPr>
              <a:t>zwierzęta zdrowe</a:t>
            </a:r>
            <a:r>
              <a:rPr lang="pl-PL" sz="3800" dirty="0">
                <a:solidFill>
                  <a:prstClr val="black"/>
                </a:solidFill>
              </a:rPr>
              <a:t>, nie podlegające ograniczeniom z powodu podejrzenia lub stwierdzenia chorób zakaźnych zwierząt, oraz po upływie okresu karencji jeżeli zwierzęta były leczone.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endParaRPr lang="pl-PL" sz="3800" dirty="0">
              <a:solidFill>
                <a:schemeClr val="tx2"/>
              </a:solidFill>
            </a:endParaRPr>
          </a:p>
          <a:p>
            <a:r>
              <a:rPr lang="pl-PL" sz="3800" dirty="0">
                <a:solidFill>
                  <a:schemeClr val="tx2"/>
                </a:solidFill>
              </a:rPr>
              <a:t>Na </a:t>
            </a:r>
            <a:r>
              <a:rPr lang="pl-PL" sz="3800" b="1" dirty="0">
                <a:solidFill>
                  <a:schemeClr val="tx2"/>
                </a:solidFill>
              </a:rPr>
              <a:t>48 h przed ubojem </a:t>
            </a:r>
            <a:r>
              <a:rPr lang="pl-PL" sz="3800" dirty="0">
                <a:solidFill>
                  <a:schemeClr val="tx2"/>
                </a:solidFill>
              </a:rPr>
              <a:t>zwierząt (z wyłączeniem drobiu i zajęczaków) gospodarz musi </a:t>
            </a:r>
            <a:r>
              <a:rPr lang="pl-PL" sz="3800" b="1" dirty="0">
                <a:solidFill>
                  <a:srgbClr val="FF0000"/>
                </a:solidFill>
              </a:rPr>
              <a:t>powiadomić Powiatowego Lekarza Weterynarii (PLW)</a:t>
            </a:r>
          </a:p>
          <a:p>
            <a:endParaRPr lang="pl-PL" sz="38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pl-PL" sz="3800" b="1" dirty="0">
                <a:solidFill>
                  <a:schemeClr val="tx2"/>
                </a:solidFill>
              </a:rPr>
              <a:t>UWAGA:</a:t>
            </a:r>
            <a:r>
              <a:rPr lang="pl-PL" sz="3200" b="1" dirty="0">
                <a:solidFill>
                  <a:schemeClr val="tx2"/>
                </a:solidFill>
              </a:rPr>
              <a:t> dopuszczalny ubój zwierząt </a:t>
            </a:r>
            <a:r>
              <a:rPr lang="pl-PL" sz="3200" b="1" u="sng" dirty="0">
                <a:solidFill>
                  <a:schemeClr val="tx2"/>
                </a:solidFill>
              </a:rPr>
              <a:t>po wypadku </a:t>
            </a:r>
            <a:r>
              <a:rPr lang="pl-PL" sz="3200" b="1" dirty="0">
                <a:solidFill>
                  <a:schemeClr val="tx2"/>
                </a:solidFill>
              </a:rPr>
              <a:t>=&gt; niezwłoczna informacja do PLW przed ubojem lub do 48h po</a:t>
            </a:r>
            <a:br>
              <a:rPr lang="pl-PL" sz="3200" b="1" dirty="0">
                <a:solidFill>
                  <a:schemeClr val="tx2"/>
                </a:solidFill>
              </a:rPr>
            </a:br>
            <a:r>
              <a:rPr lang="pl-PL" sz="1600" dirty="0"/>
              <a:t/>
            </a:r>
            <a:br>
              <a:rPr lang="pl-PL" sz="1600" dirty="0"/>
            </a:br>
            <a:r>
              <a:rPr lang="pl-PL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333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8667" y="224934"/>
            <a:ext cx="9274002" cy="1320800"/>
          </a:xfrm>
        </p:spPr>
        <p:txBody>
          <a:bodyPr/>
          <a:lstStyle/>
          <a:p>
            <a:r>
              <a:rPr lang="pl-PL" dirty="0"/>
              <a:t>Informacje </a:t>
            </a:r>
            <a:br>
              <a:rPr lang="pl-PL" dirty="0"/>
            </a:br>
            <a:r>
              <a:rPr lang="pl-PL" dirty="0"/>
              <a:t>dla Powiatowego Lekarza Weterynarii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545734"/>
            <a:ext cx="8596668" cy="4911050"/>
          </a:xfrm>
        </p:spPr>
        <p:txBody>
          <a:bodyPr>
            <a:normAutofit fontScale="92500" lnSpcReduction="20000"/>
          </a:bodyPr>
          <a:lstStyle/>
          <a:p>
            <a:r>
              <a:rPr lang="pl-PL" sz="2400" b="1" dirty="0"/>
              <a:t>imię i nazwisko</a:t>
            </a:r>
            <a:r>
              <a:rPr lang="pl-PL" sz="2400" dirty="0"/>
              <a:t>, </a:t>
            </a:r>
            <a:r>
              <a:rPr lang="pl-PL" sz="2400" b="1" dirty="0"/>
              <a:t>miejsce zamieszkania oraz adres posiadacza zwierząt</a:t>
            </a:r>
          </a:p>
          <a:p>
            <a:r>
              <a:rPr lang="pl-PL" sz="2400" b="1" dirty="0"/>
              <a:t>imię i nazwisko, miejsce zamieszkania oraz adres podmiotu, w którym będzie dokonywany ubój </a:t>
            </a:r>
            <a:r>
              <a:rPr lang="pl-PL" sz="1900" dirty="0"/>
              <a:t>(jeśli dotyczy)</a:t>
            </a:r>
            <a:endParaRPr lang="pl-PL" sz="1300" dirty="0"/>
          </a:p>
          <a:p>
            <a:r>
              <a:rPr lang="pl-PL" sz="2400" b="1" dirty="0"/>
              <a:t>gatunek i liczbę </a:t>
            </a:r>
            <a:r>
              <a:rPr lang="pl-PL" sz="1900" dirty="0"/>
              <a:t>zwierząt </a:t>
            </a:r>
            <a:r>
              <a:rPr lang="pl-PL" sz="1700" dirty="0"/>
              <a:t>poddawanych ubojowi,</a:t>
            </a:r>
          </a:p>
          <a:p>
            <a:r>
              <a:rPr lang="pl-PL" sz="2400" b="1" dirty="0"/>
              <a:t>identyfikacja</a:t>
            </a:r>
            <a:r>
              <a:rPr lang="pl-PL" sz="2000" b="1" dirty="0"/>
              <a:t> </a:t>
            </a:r>
            <a:r>
              <a:rPr lang="pl-PL" sz="1700" dirty="0"/>
              <a:t>zwierząt poddawanych ubojowi/stada świń, </a:t>
            </a:r>
          </a:p>
          <a:p>
            <a:r>
              <a:rPr lang="pl-PL" sz="2400" b="1" dirty="0"/>
              <a:t>miejsce i termin uboju</a:t>
            </a:r>
            <a:r>
              <a:rPr lang="pl-PL" dirty="0"/>
              <a:t>,</a:t>
            </a:r>
          </a:p>
          <a:p>
            <a:r>
              <a:rPr lang="pl-PL" sz="2400" b="1" dirty="0"/>
              <a:t>imię, nazwisko oraz adres osoby uprawnionej do przeprowadzenia uboju,</a:t>
            </a:r>
          </a:p>
          <a:p>
            <a:r>
              <a:rPr lang="pl-PL" dirty="0"/>
              <a:t>inne dane mające na celu ułatwienie kontaktu z informującym, w szczególności </a:t>
            </a:r>
            <a:r>
              <a:rPr lang="pl-PL" sz="2400" b="1" dirty="0"/>
              <a:t>numer telefonu, adres e-mail</a:t>
            </a:r>
          </a:p>
          <a:p>
            <a:r>
              <a:rPr lang="pl-PL" sz="2400" b="1" dirty="0"/>
              <a:t>wskazanie uboju </a:t>
            </a:r>
            <a:r>
              <a:rPr lang="pl-PL" sz="2400" b="1" u="sng" dirty="0"/>
              <a:t>po wypadku </a:t>
            </a:r>
            <a:r>
              <a:rPr lang="pl-PL" sz="2400" b="1" dirty="0"/>
              <a:t>zwierzęcia </a:t>
            </a:r>
            <a:r>
              <a:rPr lang="pl-PL" sz="1700" dirty="0"/>
              <a:t>(jeśli dotyczy)</a:t>
            </a:r>
          </a:p>
          <a:p>
            <a:r>
              <a:rPr lang="pl-PL" sz="2400" b="1" dirty="0"/>
              <a:t>data urodzenia + liczba wyrżniętych stałych siekaczy </a:t>
            </a:r>
            <a:r>
              <a:rPr lang="pl-PL" sz="1700" dirty="0"/>
              <a:t>(dotyczy owiec lub kóz)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33739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Ubój cieląt, owiec i kóz </a:t>
            </a:r>
            <a:br>
              <a:rPr lang="pl-PL" dirty="0"/>
            </a:br>
            <a:r>
              <a:rPr lang="pl-PL" dirty="0"/>
              <a:t>– SRM! (materiał szczególnego ryzyka)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l-PL" dirty="0"/>
              <a:t>Bydło do 12 m-ca życia – brak SRM</a:t>
            </a:r>
          </a:p>
          <a:p>
            <a:r>
              <a:rPr lang="pl-PL" dirty="0"/>
              <a:t>Owce i kozy - czaszka, w tym mózg i oczy, oraz rdzeń kręgowy zwierząt w wieku powyżej 12 miesięcy lub które mają stały siekacz wyrżnięty z dziąsła</a:t>
            </a:r>
          </a:p>
        </p:txBody>
      </p:sp>
      <p:pic>
        <p:nvPicPr>
          <p:cNvPr id="8" name="Symbol zastępczy zawartości 7">
            <a:extLst>
              <a:ext uri="{FF2B5EF4-FFF2-40B4-BE49-F238E27FC236}">
                <a16:creationId xmlns:a16="http://schemas.microsoft.com/office/drawing/2014/main" xmlns="" id="{9AF581EA-C1E9-4BA8-166D-48D488F3278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58407" y="1930400"/>
            <a:ext cx="3311084" cy="4617293"/>
          </a:xfrm>
        </p:spPr>
      </p:pic>
    </p:spTree>
    <p:extLst>
      <p:ext uri="{BB962C8B-B14F-4D97-AF65-F5344CB8AC3E}">
        <p14:creationId xmlns:p14="http://schemas.microsoft.com/office/powerpoint/2010/main" val="4712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Mięso świń, </a:t>
            </a:r>
            <a:r>
              <a:rPr lang="pl-PL" dirty="0" err="1"/>
              <a:t>dzików,nutrii</a:t>
            </a:r>
            <a:r>
              <a:rPr lang="pl-PL" dirty="0"/>
              <a:t> - badanie w kierunku włośni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9149246" cy="4303273"/>
          </a:xfrm>
        </p:spPr>
        <p:txBody>
          <a:bodyPr>
            <a:normAutofit/>
          </a:bodyPr>
          <a:lstStyle/>
          <a:p>
            <a:r>
              <a:rPr lang="pl-PL" sz="2000" strike="sngStrike" dirty="0">
                <a:solidFill>
                  <a:schemeClr val="tx2"/>
                </a:solidFill>
              </a:rPr>
              <a:t>Na koszt posiadacza zwierzęcia</a:t>
            </a:r>
            <a:r>
              <a:rPr lang="pl-PL" sz="2000" dirty="0">
                <a:solidFill>
                  <a:schemeClr val="tx2"/>
                </a:solidFill>
              </a:rPr>
              <a:t>  BEZPŁATNIE! podlega urzędowemu badaniu w kierunku włośni metodą wytrawiania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  <a:p>
            <a:pPr marL="0" indent="0">
              <a:buNone/>
            </a:pPr>
            <a:r>
              <a:rPr lang="pl-PL" dirty="0"/>
              <a:t>                                            </a:t>
            </a:r>
            <a:r>
              <a:rPr lang="pl-PL" sz="2000" dirty="0">
                <a:solidFill>
                  <a:schemeClr val="tx2"/>
                </a:solidFill>
              </a:rPr>
              <a:t>Próbki</a:t>
            </a:r>
            <a:r>
              <a:rPr lang="pl-PL" sz="2000" dirty="0"/>
              <a:t> od świń</a:t>
            </a:r>
          </a:p>
          <a:p>
            <a:pPr marL="0" indent="0">
              <a:buNone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sz="2000" dirty="0">
                <a:solidFill>
                  <a:schemeClr val="tx2"/>
                </a:solidFill>
              </a:rPr>
              <a:t>pobiera się kilka próbek                                     </a:t>
            </a:r>
            <a:r>
              <a:rPr lang="pl-PL" sz="2000" dirty="0"/>
              <a:t>co najmniej </a:t>
            </a:r>
            <a:r>
              <a:rPr lang="pl-PL" sz="2000" dirty="0">
                <a:solidFill>
                  <a:srgbClr val="FF0000"/>
                </a:solidFill>
              </a:rPr>
              <a:t>50 g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z </a:t>
            </a:r>
            <a:r>
              <a:rPr lang="pl-PL" sz="2000" b="1" dirty="0">
                <a:solidFill>
                  <a:srgbClr val="FF0000"/>
                </a:solidFill>
              </a:rPr>
              <a:t>mięśni przepony</a:t>
            </a:r>
          </a:p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                   </a:t>
            </a:r>
          </a:p>
          <a:p>
            <a:pPr marL="0" indent="0">
              <a:buNone/>
            </a:pPr>
            <a:r>
              <a:rPr lang="pl-PL" b="1" dirty="0">
                <a:solidFill>
                  <a:srgbClr val="FF0000"/>
                </a:solidFill>
              </a:rPr>
              <a:t>                    </a:t>
            </a:r>
            <a:r>
              <a:rPr lang="pl-PL" sz="2000" dirty="0">
                <a:solidFill>
                  <a:schemeClr val="tx2"/>
                </a:solidFill>
              </a:rPr>
              <a:t>dostarczone</a:t>
            </a:r>
            <a:r>
              <a:rPr lang="pl-PL" dirty="0">
                <a:solidFill>
                  <a:schemeClr val="tx2"/>
                </a:solidFill>
              </a:rPr>
              <a:t> do </a:t>
            </a:r>
            <a:r>
              <a:rPr lang="pl-PL" sz="2000" b="1" dirty="0">
                <a:solidFill>
                  <a:schemeClr val="tx2"/>
                </a:solidFill>
              </a:rPr>
              <a:t>Urzędowego </a:t>
            </a:r>
            <a:r>
              <a:rPr lang="pl-PL" sz="2000" dirty="0">
                <a:solidFill>
                  <a:schemeClr val="tx2"/>
                </a:solidFill>
              </a:rPr>
              <a:t>Lekarza Weterynarii (z wykazów)</a:t>
            </a:r>
          </a:p>
          <a:p>
            <a:pPr marL="0" indent="0" algn="ctr">
              <a:buNone/>
            </a:pPr>
            <a:r>
              <a:rPr lang="pl-PL" sz="2000" dirty="0">
                <a:solidFill>
                  <a:schemeClr val="tx2"/>
                </a:solidFill>
              </a:rPr>
              <a:t>- w ciągu 24h od uboju, schłodzone (nie mrożone!), podać informację (dane właściciela, wiek świni, adres i nr stada, miejsce pobrania, data uboju)</a:t>
            </a:r>
            <a:endParaRPr lang="pl-PL" dirty="0">
              <a:solidFill>
                <a:schemeClr val="tx2"/>
              </a:solidFill>
            </a:endParaRPr>
          </a:p>
        </p:txBody>
      </p:sp>
      <p:sp>
        <p:nvSpPr>
          <p:cNvPr id="4" name="Strzałka w dół 3"/>
          <p:cNvSpPr/>
          <p:nvPr/>
        </p:nvSpPr>
        <p:spPr>
          <a:xfrm rot="3196477">
            <a:off x="3059926" y="333562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5" name="Strzałka w dół 4"/>
          <p:cNvSpPr/>
          <p:nvPr/>
        </p:nvSpPr>
        <p:spPr>
          <a:xfrm rot="18644911">
            <a:off x="5684835" y="339590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Strzałka w dół 5"/>
          <p:cNvSpPr/>
          <p:nvPr/>
        </p:nvSpPr>
        <p:spPr>
          <a:xfrm>
            <a:off x="4335471" y="3758672"/>
            <a:ext cx="532743" cy="14572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6941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WYNIK BADANIA NA OBECNOŚĆ WŁOŚNI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129852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Jeżeli w wyniku badania na obecność włośni próbek mięsa świń </a:t>
            </a: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nie stwierdzono włośni</a:t>
            </a: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– urzędowy lekarz weterynarii wystawia </a:t>
            </a: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zaświadczenie</a:t>
            </a: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o przeprowadzeniu badania próbek mięsa.</a:t>
            </a:r>
          </a:p>
          <a:p>
            <a:pPr marL="0" lvl="0" indent="0">
              <a:buNone/>
            </a:pPr>
            <a:endParaRPr lang="pl-PL" sz="2400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pPr marL="0" lvl="0" indent="0">
              <a:buNone/>
            </a:pP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Jeżeli</a:t>
            </a: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 w wyniku badania </a:t>
            </a: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stwierdzono włośnie </a:t>
            </a: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– urzędowy lekarz weterynarii po wykonaniu ponownego badania, wydaje </a:t>
            </a: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decyzję </a:t>
            </a: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administracyjną w sprawie uznania mięsa za niezdatne do spożycia przez ludzi, określając w niej sposób postępowania z tym mięsem (utylizacja).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8634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Konsekwencje </a:t>
            </a:r>
            <a:br>
              <a:rPr lang="pl-PL" dirty="0"/>
            </a:br>
            <a:r>
              <a:rPr lang="pl-PL" dirty="0"/>
              <a:t>nie przestrzegania wymagań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2000" dirty="0">
                <a:solidFill>
                  <a:prstClr val="black"/>
                </a:solidFill>
                <a:latin typeface="Bookman Old Style" panose="02050604050505020204" pitchFamily="18" charset="0"/>
              </a:rPr>
              <a:t>Art. 26 ust. 1 pkt 20), ust. 2 pkt 17) za niespełnienie wymagań weterynaryjnych przy produkcji mięsa na użytek własny: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endParaRPr lang="pl-PL" sz="2000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pPr lvl="0" defTabSz="914400"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pl-PL" sz="2000" dirty="0">
                <a:solidFill>
                  <a:prstClr val="black"/>
                </a:solidFill>
                <a:latin typeface="Bookman Old Style" panose="02050604050505020204" pitchFamily="18" charset="0"/>
              </a:rPr>
              <a:t>kara pieniężna w wysokości od 100 do 2000 zł.;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endParaRPr lang="pl-PL" sz="2000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pPr lvl="0" defTabSz="914400">
              <a:spcBef>
                <a:spcPct val="2000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pl-PL" sz="2000" dirty="0">
                <a:solidFill>
                  <a:prstClr val="black"/>
                </a:solidFill>
                <a:latin typeface="Bookman Old Style" panose="02050604050505020204" pitchFamily="18" charset="0"/>
              </a:rPr>
              <a:t>kara pieniężna w wysokości od 1000 do 5000 zł, jeśli mięso na użytek własny lub produkty z niego otrzymane zostaną wprowadzone na rynek.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7638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>
                <a:latin typeface="Bookman Old Style" panose="02050604050505020204" pitchFamily="18" charset="0"/>
              </a:rPr>
              <a:t>Ustawa </a:t>
            </a:r>
            <a:br>
              <a:rPr lang="pl-PL" b="1" dirty="0">
                <a:latin typeface="Bookman Old Style" panose="02050604050505020204" pitchFamily="18" charset="0"/>
              </a:rPr>
            </a:br>
            <a:r>
              <a:rPr lang="pl-PL" b="1" dirty="0">
                <a:latin typeface="Bookman Old Style" panose="02050604050505020204" pitchFamily="18" charset="0"/>
              </a:rPr>
              <a:t>o identyfikacji i rejestracji zwierząt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677334" y="1930400"/>
            <a:ext cx="5865356" cy="4927600"/>
          </a:xfrm>
        </p:spPr>
        <p:txBody>
          <a:bodyPr>
            <a:normAutofit fontScale="70000" lnSpcReduction="20000"/>
          </a:bodyPr>
          <a:lstStyle/>
          <a:p>
            <a:pPr defTabSz="914400">
              <a:spcBef>
                <a:spcPct val="20000"/>
              </a:spcBef>
              <a:buClrTx/>
              <a:buSzTx/>
            </a:pPr>
            <a:r>
              <a:rPr lang="pl-PL" sz="2700" dirty="0">
                <a:solidFill>
                  <a:prstClr val="black"/>
                </a:solidFill>
                <a:latin typeface="Bookman Old Style" panose="02050604050505020204" pitchFamily="18" charset="0"/>
              </a:rPr>
              <a:t>Przy uboju zwierząt na terenie gospodarstwa powinny być spełnione wymagania określone w przepisach o ochronie zwierząt i w przepisach o systemie identyfikacji i rejestracji zwierząt, a także w przepisach o ochronie zdrowia zwierząt oraz zwalczaniu chorób zakaźnych zwierząt.</a:t>
            </a:r>
          </a:p>
          <a:p>
            <a:pPr defTabSz="914400">
              <a:spcBef>
                <a:spcPct val="20000"/>
              </a:spcBef>
              <a:buClrTx/>
              <a:buSzTx/>
            </a:pPr>
            <a:endParaRPr lang="pl-PL" sz="2700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pPr defTabSz="914400">
              <a:spcBef>
                <a:spcPct val="20000"/>
              </a:spcBef>
              <a:buClrTx/>
              <a:buSzTx/>
            </a:pPr>
            <a:r>
              <a:rPr lang="pl-PL" sz="2700" dirty="0">
                <a:solidFill>
                  <a:prstClr val="black"/>
                </a:solidFill>
                <a:latin typeface="Bookman Old Style" panose="02050604050505020204" pitchFamily="18" charset="0"/>
              </a:rPr>
              <a:t>Posiadacz świń jest obowiązany zgłosić kierownikowi biura ARiMR w terminie 7 dni: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2700" dirty="0">
                <a:solidFill>
                  <a:prstClr val="black"/>
                </a:solidFill>
                <a:latin typeface="Bookman Old Style" panose="02050604050505020204" pitchFamily="18" charset="0"/>
              </a:rPr>
              <a:t>1) zwiększenie lub zmniejszenie liczebności stada, z wyjątkiem urodzenia (30 dni), przywozu z państw trzecich albo państw członkowskich,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2700" dirty="0">
                <a:solidFill>
                  <a:prstClr val="black"/>
                </a:solidFill>
                <a:latin typeface="Bookman Old Style" panose="02050604050505020204" pitchFamily="18" charset="0"/>
              </a:rPr>
              <a:t>2) ubój zwierzęcia gospodarskiego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2700" dirty="0">
                <a:solidFill>
                  <a:prstClr val="black"/>
                </a:solidFill>
                <a:latin typeface="Bookman Old Style" panose="02050604050505020204" pitchFamily="18" charset="0"/>
              </a:rPr>
              <a:t>– z podaniem liczby zwierząt, które przybyły lub ubyły ze stada, oraz miejsca pochodzenia lub przeznaczenia zwierzęcia </a:t>
            </a:r>
          </a:p>
          <a:p>
            <a:pPr marL="0" lvl="0" indent="0" defTabSz="914400">
              <a:spcBef>
                <a:spcPct val="20000"/>
              </a:spcBef>
              <a:buClrTx/>
              <a:buSzTx/>
              <a:buNone/>
            </a:pPr>
            <a:r>
              <a:rPr lang="pl-PL" sz="27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=&gt; kontrole krzyżowe IW</a:t>
            </a:r>
          </a:p>
          <a:p>
            <a:endParaRPr lang="pl-PL" dirty="0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929601" y="2198415"/>
            <a:ext cx="4980525" cy="374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38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200" b="1" dirty="0">
                <a:solidFill>
                  <a:srgbClr val="90C226"/>
                </a:solidFill>
                <a:latin typeface="Bookman Old Style" panose="02050604050505020204" pitchFamily="18" charset="0"/>
              </a:rPr>
              <a:t>Ustawa </a:t>
            </a:r>
            <a:br>
              <a:rPr lang="pl-PL" sz="3200" b="1" dirty="0">
                <a:solidFill>
                  <a:srgbClr val="90C226"/>
                </a:solidFill>
                <a:latin typeface="Bookman Old Style" panose="02050604050505020204" pitchFamily="18" charset="0"/>
              </a:rPr>
            </a:br>
            <a:r>
              <a:rPr lang="pl-PL" sz="3200" b="1" dirty="0">
                <a:solidFill>
                  <a:srgbClr val="90C226"/>
                </a:solidFill>
                <a:latin typeface="Bookman Old Style" panose="02050604050505020204" pitchFamily="18" charset="0"/>
              </a:rPr>
              <a:t>o identyfikacji i rejestracji zwierząt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pl-PL" sz="2000" dirty="0"/>
              <a:t>Cielęta, owce i kozy ubite w celu produkcji mięsa przeznaczonego na użytek własny – zniszczenia kolczyka lub duplikatu kolczyka dokonuje posiadacz tych zwierząt pod nadzorem urzędowego lekarza weterynarii (przedstawić dowód zniszczenia kolczyka!).</a:t>
            </a:r>
          </a:p>
          <a:p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767442" y="2160589"/>
            <a:ext cx="4184650" cy="306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58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Ochrona zwierząt podczas uśmiercania</a:t>
            </a:r>
            <a:br>
              <a:rPr lang="pl-PL" dirty="0"/>
            </a:br>
            <a:r>
              <a:rPr lang="pl-PL" dirty="0"/>
              <a:t>Rozporządzenie (WE) Nr 1099/2009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3" y="2160589"/>
            <a:ext cx="9491426" cy="419291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2400" dirty="0"/>
              <a:t>„uśmiercanie” oznacza każdy celowo wywołany </a:t>
            </a:r>
            <a:r>
              <a:rPr lang="pl-PL" sz="2400" u="sng" dirty="0"/>
              <a:t>szereg</a:t>
            </a:r>
            <a:r>
              <a:rPr lang="pl-PL" sz="2400" dirty="0"/>
              <a:t> </a:t>
            </a:r>
            <a:r>
              <a:rPr lang="pl-PL" sz="2400" u="sng" dirty="0"/>
              <a:t>czynności,</a:t>
            </a:r>
            <a:r>
              <a:rPr lang="pl-PL" sz="2400" dirty="0"/>
              <a:t> który powoduje śmierć zwierzęcia.</a:t>
            </a:r>
          </a:p>
          <a:p>
            <a:pPr marL="0" indent="0">
              <a:buNone/>
            </a:pPr>
            <a:endParaRPr lang="pl-PL" sz="2400" dirty="0"/>
          </a:p>
          <a:p>
            <a:pPr marL="0" indent="0">
              <a:buNone/>
            </a:pPr>
            <a:r>
              <a:rPr lang="pl-PL" sz="2400" dirty="0"/>
              <a:t>„działania związane z uśmiercaniem” oznaczają działania takie jak:</a:t>
            </a:r>
          </a:p>
          <a:p>
            <a:r>
              <a:rPr lang="pl-PL" sz="2400" dirty="0"/>
              <a:t>obchodzenie się ze zwierzętami, </a:t>
            </a:r>
          </a:p>
          <a:p>
            <a:r>
              <a:rPr lang="pl-PL" sz="2400" dirty="0"/>
              <a:t>magazynowanie, </a:t>
            </a:r>
          </a:p>
          <a:p>
            <a:r>
              <a:rPr lang="pl-PL" sz="2400" dirty="0"/>
              <a:t>krępowanie,  </a:t>
            </a:r>
          </a:p>
          <a:p>
            <a:r>
              <a:rPr lang="pl-PL" sz="2400" dirty="0"/>
              <a:t>ogłuszanie i wykrwawianie zwierząt </a:t>
            </a:r>
          </a:p>
          <a:p>
            <a:pPr marL="0" indent="0">
              <a:buNone/>
            </a:pPr>
            <a:r>
              <a:rPr lang="pl-PL" sz="2400" dirty="0"/>
              <a:t>wykonywane w związku z ich uśmierceniem i w miejscu w którym ma się ono odbywać.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7873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Ochrona zwierząt podczas uśmiercania</a:t>
            </a:r>
            <a:br>
              <a:rPr lang="pl-PL" dirty="0"/>
            </a:br>
            <a:r>
              <a:rPr lang="pl-PL" dirty="0"/>
              <a:t>Rozporządzenie (WE) Nr 1099/2009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92459"/>
          </a:xfrm>
        </p:spPr>
        <p:txBody>
          <a:bodyPr>
            <a:normAutofit/>
          </a:bodyPr>
          <a:lstStyle/>
          <a:p>
            <a:r>
              <a:rPr lang="pl-PL" sz="2000" dirty="0"/>
              <a:t>„ubój” oznacza uśmiercenie zwierząt przeznaczonych do spożycia przez ludzi</a:t>
            </a:r>
          </a:p>
          <a:p>
            <a:r>
              <a:rPr lang="pl-PL" sz="2000" dirty="0"/>
              <a:t>„ogłuszanie” oznacza każdy celowo wywołany szereg czynności, który bezboleśnie powoduje utratę przytomności i wrażliwości na bodźce, w tym każdy szereg czynności powodujących natychmiastową śmierć</a:t>
            </a:r>
          </a:p>
          <a:p>
            <a:r>
              <a:rPr lang="pl-PL" sz="2000" dirty="0">
                <a:solidFill>
                  <a:prstClr val="black"/>
                </a:solidFill>
              </a:rPr>
              <a:t>„uśmiercanie z konieczności” oznacza uśmiercanie zwierząt rannych lub chorych, jeżeli choroba lub zranienie wiąże się z silnym bólem lub cierpieniem, które są niemożliwe do złagodzenia w żaden inny wykonalny sposób</a:t>
            </a:r>
            <a:endParaRPr lang="pl-PL" sz="2000" dirty="0"/>
          </a:p>
          <a:p>
            <a:r>
              <a:rPr lang="pl-PL" sz="2000" dirty="0"/>
              <a:t>UWAGA: „ubój z konieczności” – uśmiercenie </a:t>
            </a:r>
            <a:r>
              <a:rPr lang="pl-PL" sz="2000" u="sng" dirty="0"/>
              <a:t>zwierząt zdrowych</a:t>
            </a:r>
            <a:r>
              <a:rPr lang="pl-PL" sz="2000" dirty="0"/>
              <a:t>, które uległy wypadkowi uniemożliwiającemu im naturalne poruszanie się i transport do rzeźni</a:t>
            </a:r>
          </a:p>
        </p:txBody>
      </p:sp>
    </p:spTree>
    <p:extLst>
      <p:ext uri="{BB962C8B-B14F-4D97-AF65-F5344CB8AC3E}">
        <p14:creationId xmlns:p14="http://schemas.microsoft.com/office/powerpoint/2010/main" val="9741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Ochrona zwierząt podczas uśmiercania</a:t>
            </a:r>
            <a:br>
              <a:rPr lang="pl-PL" dirty="0"/>
            </a:br>
            <a:r>
              <a:rPr lang="pl-PL" dirty="0"/>
              <a:t>Rozporządzenie (WE) Nr 1099/2009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8720" y="1930400"/>
            <a:ext cx="9659923" cy="452354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2400" dirty="0"/>
              <a:t>1! Bez niepotrzebnego </a:t>
            </a:r>
            <a:r>
              <a:rPr lang="pl-PL" sz="2400" dirty="0">
                <a:solidFill>
                  <a:srgbClr val="FF0000"/>
                </a:solidFill>
              </a:rPr>
              <a:t>bólu, niepokoju</a:t>
            </a:r>
            <a:r>
              <a:rPr lang="pl-PL" sz="2400" dirty="0"/>
              <a:t> lub </a:t>
            </a:r>
            <a:r>
              <a:rPr lang="pl-PL" sz="2400" dirty="0">
                <a:solidFill>
                  <a:srgbClr val="FF0000"/>
                </a:solidFill>
              </a:rPr>
              <a:t>cierpienia</a:t>
            </a:r>
            <a:r>
              <a:rPr lang="pl-PL" sz="2400" dirty="0"/>
              <a:t>,</a:t>
            </a:r>
          </a:p>
          <a:p>
            <a:pPr marL="0" indent="0">
              <a:buNone/>
            </a:pPr>
            <a:r>
              <a:rPr lang="pl-PL" sz="2400" dirty="0"/>
              <a:t>2! Ubój po ogłuszeniu (do śmierci nieprzytomne i niewrażliwe na ból)</a:t>
            </a:r>
          </a:p>
          <a:p>
            <a:pPr marL="0" indent="0">
              <a:buNone/>
            </a:pPr>
            <a:r>
              <a:rPr lang="pl-PL" sz="2400" dirty="0"/>
              <a:t>3! Ubój przez wykwalifikowanego (=świadomego) </a:t>
            </a:r>
            <a:r>
              <a:rPr lang="pl-PL" sz="2400" dirty="0" err="1"/>
              <a:t>ubojowca</a:t>
            </a:r>
            <a:endParaRPr lang="pl-PL" sz="2400" dirty="0"/>
          </a:p>
          <a:p>
            <a:endParaRPr lang="pl-PL" sz="2400" dirty="0"/>
          </a:p>
          <a:p>
            <a:r>
              <a:rPr lang="pl-PL" sz="2400" dirty="0"/>
              <a:t>przetrzymywanie w </a:t>
            </a:r>
            <a:r>
              <a:rPr lang="pl-PL" sz="2400" dirty="0">
                <a:solidFill>
                  <a:srgbClr val="FF0000"/>
                </a:solidFill>
              </a:rPr>
              <a:t>czystych</a:t>
            </a:r>
            <a:r>
              <a:rPr lang="pl-PL" sz="2400" dirty="0"/>
              <a:t> warunkach, </a:t>
            </a:r>
            <a:r>
              <a:rPr lang="pl-PL" sz="2400" dirty="0">
                <a:solidFill>
                  <a:srgbClr val="FF0000"/>
                </a:solidFill>
              </a:rPr>
              <a:t>w odpowiedniej temperaturze</a:t>
            </a:r>
            <a:r>
              <a:rPr lang="pl-PL" sz="2400" dirty="0"/>
              <a:t>, zapewniających </a:t>
            </a:r>
            <a:r>
              <a:rPr lang="pl-PL" sz="2400" dirty="0">
                <a:solidFill>
                  <a:srgbClr val="FF0000"/>
                </a:solidFill>
              </a:rPr>
              <a:t>ochronę przed urazami i upadkami/potknięciami</a:t>
            </a:r>
            <a:r>
              <a:rPr lang="pl-PL" sz="2400" dirty="0"/>
              <a:t>, </a:t>
            </a:r>
          </a:p>
          <a:p>
            <a:pPr marL="0" indent="0">
              <a:buNone/>
            </a:pPr>
            <a:endParaRPr lang="pl-PL" sz="2400" dirty="0"/>
          </a:p>
          <a:p>
            <a:r>
              <a:rPr lang="pl-PL" sz="2400" dirty="0"/>
              <a:t> warunki, w których </a:t>
            </a:r>
            <a:r>
              <a:rPr lang="pl-PL" sz="2400" dirty="0">
                <a:solidFill>
                  <a:srgbClr val="FF0000"/>
                </a:solidFill>
              </a:rPr>
              <a:t>nie cierpią </a:t>
            </a:r>
            <a:r>
              <a:rPr lang="pl-PL" sz="2400" dirty="0"/>
              <a:t>z powodu przedłużającego się </a:t>
            </a:r>
            <a:r>
              <a:rPr lang="pl-PL" sz="2400" dirty="0">
                <a:solidFill>
                  <a:srgbClr val="FF0000"/>
                </a:solidFill>
              </a:rPr>
              <a:t>braku pokarmu lub wody,</a:t>
            </a:r>
          </a:p>
          <a:p>
            <a:endParaRPr lang="pl-PL" sz="2400" dirty="0"/>
          </a:p>
          <a:p>
            <a:r>
              <a:rPr lang="pl-PL" sz="2400" dirty="0"/>
              <a:t> warunki, w których </a:t>
            </a:r>
            <a:r>
              <a:rPr lang="pl-PL" sz="2400" dirty="0">
                <a:solidFill>
                  <a:srgbClr val="FF0000"/>
                </a:solidFill>
              </a:rPr>
              <a:t>wyeliminowany</a:t>
            </a:r>
            <a:r>
              <a:rPr lang="pl-PL" sz="2400" dirty="0"/>
              <a:t> jest niepotrzebny </a:t>
            </a:r>
            <a:r>
              <a:rPr lang="pl-PL" sz="2400" dirty="0">
                <a:solidFill>
                  <a:srgbClr val="FF0000"/>
                </a:solidFill>
              </a:rPr>
              <a:t>kontakt z innymi zwierzętami, </a:t>
            </a:r>
            <a:r>
              <a:rPr lang="pl-PL" sz="2400" dirty="0">
                <a:solidFill>
                  <a:schemeClr val="tx1"/>
                </a:solidFill>
              </a:rPr>
              <a:t>który mógłby negatywnie wpłynąć na ich dobrostan</a:t>
            </a:r>
            <a:r>
              <a:rPr lang="pl-PL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306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/>
              <a:t>BÓl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677334" y="1451113"/>
            <a:ext cx="4689796" cy="4590248"/>
          </a:xfrm>
        </p:spPr>
        <p:txBody>
          <a:bodyPr>
            <a:normAutofit/>
          </a:bodyPr>
          <a:lstStyle/>
          <a:p>
            <a:r>
              <a:rPr lang="pl-PL" dirty="0"/>
              <a:t>NOCYCEPTORY – wolne zakończenia nerwowe występujące we wszystkich żywych tkankach; 3 mln!</a:t>
            </a:r>
          </a:p>
          <a:p>
            <a:r>
              <a:rPr lang="pl-PL" dirty="0"/>
              <a:t>Informują o zagrożeniu dla organizmu</a:t>
            </a:r>
          </a:p>
          <a:p>
            <a:r>
              <a:rPr lang="pl-PL" dirty="0"/>
              <a:t>Pobudzają reakcje obronne - świadome (emocjonalne, behawioralne) i nieświadome ( autonomiczne)</a:t>
            </a:r>
          </a:p>
          <a:p>
            <a:r>
              <a:rPr lang="pl-PL" dirty="0"/>
              <a:t>Zwierzęta posiadają proste świadome myśli i odczucia (naukowo udowodnione)</a:t>
            </a:r>
          </a:p>
          <a:p>
            <a:r>
              <a:rPr lang="pl-PL" dirty="0"/>
              <a:t>Im więcej uszkodzonej tkanki, tym więcej podrażnionych </a:t>
            </a:r>
            <a:r>
              <a:rPr lang="pl-PL" dirty="0" err="1"/>
              <a:t>nocyceptorów</a:t>
            </a:r>
            <a:r>
              <a:rPr lang="pl-PL" dirty="0"/>
              <a:t>, tym silniejszy ból</a:t>
            </a:r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928268" y="1451113"/>
            <a:ext cx="5702790" cy="422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6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Świadome odczuwanie wykrwawiania</a:t>
            </a:r>
            <a:br>
              <a:rPr lang="pl-PL" dirty="0"/>
            </a:br>
            <a:r>
              <a:rPr lang="pl-PL" dirty="0"/>
              <a:t>(badania EFSA 2004)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sz="3200" dirty="0"/>
              <a:t>Owce – 20s</a:t>
            </a:r>
          </a:p>
          <a:p>
            <a:r>
              <a:rPr lang="pl-PL" sz="3200" dirty="0"/>
              <a:t>Świnie – 25s</a:t>
            </a:r>
          </a:p>
          <a:p>
            <a:r>
              <a:rPr lang="pl-PL" sz="3200" dirty="0"/>
              <a:t>Bydło – 2 min</a:t>
            </a:r>
          </a:p>
          <a:p>
            <a:r>
              <a:rPr lang="pl-PL" sz="3200" dirty="0"/>
              <a:t>Drób – 2,5 lub więcej minut</a:t>
            </a:r>
          </a:p>
          <a:p>
            <a:r>
              <a:rPr lang="pl-PL" sz="3200" dirty="0"/>
              <a:t>Ryby – 15min</a:t>
            </a:r>
          </a:p>
          <a:p>
            <a:pPr marL="0" indent="0">
              <a:buNone/>
            </a:pPr>
            <a:endParaRPr lang="pl-PL" sz="3200" dirty="0"/>
          </a:p>
          <a:p>
            <a:pPr marL="0" indent="0">
              <a:buNone/>
            </a:pPr>
            <a:r>
              <a:rPr lang="pl-PL" sz="3200" dirty="0"/>
              <a:t>OGŁUSZENIE powinno wyłączyć świadomość i odczuwanie bólu w czasie &lt; 1 sec!</a:t>
            </a:r>
          </a:p>
        </p:txBody>
      </p:sp>
    </p:spTree>
    <p:extLst>
      <p:ext uri="{BB962C8B-B14F-4D97-AF65-F5344CB8AC3E}">
        <p14:creationId xmlns:p14="http://schemas.microsoft.com/office/powerpoint/2010/main" val="112368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Krępowanie zwierząt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000" dirty="0"/>
              <a:t>Krępowanie zwierząt jest konieczne ze względu na bezpieczeństwo osób dokonujących uboju oraz dobrostan zwierząt</a:t>
            </a:r>
          </a:p>
          <a:p>
            <a:r>
              <a:rPr lang="pl-PL" sz="2000" dirty="0"/>
              <a:t>Krępowanie może jednak powodować niepokój zwierząt i z tego powodu powinno być jak najkrótsze </a:t>
            </a:r>
          </a:p>
          <a:p>
            <a:r>
              <a:rPr lang="pl-PL" sz="2000" dirty="0"/>
              <a:t>Do popędzania zwierząt mogą być stosowane jedynie grzechotki, klepaki, płachty z tworzyw sztucznych, sklejki i twardej gumy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383" y="4717805"/>
            <a:ext cx="2371725" cy="192405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0" y="2195452"/>
            <a:ext cx="2000250" cy="20002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696" y="4893809"/>
            <a:ext cx="3171825" cy="14478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9777" y="4717805"/>
            <a:ext cx="2030547" cy="188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3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Klatka dla bydła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659" y="1653175"/>
            <a:ext cx="5476875" cy="374332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4629" y="454025"/>
            <a:ext cx="4286250" cy="29527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4627" y="3655220"/>
            <a:ext cx="4762500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6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Ogłuszanie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558462" y="1749108"/>
            <a:ext cx="6354087" cy="4161383"/>
          </a:xfrm>
        </p:spPr>
        <p:txBody>
          <a:bodyPr>
            <a:normAutofit/>
          </a:bodyPr>
          <a:lstStyle/>
          <a:p>
            <a:r>
              <a:rPr lang="pl-PL" sz="2000" dirty="0">
                <a:solidFill>
                  <a:schemeClr val="tx2"/>
                </a:solidFill>
              </a:rPr>
              <a:t>Zwierzęta są uśmiercane tylko po uprzednim ogłuszeniu, by uniknąć odczuwania bólu i cierpienia z tytułu wykrwawiania/miażdżenia CUN</a:t>
            </a:r>
          </a:p>
          <a:p>
            <a:r>
              <a:rPr lang="pl-PL" sz="2000" dirty="0">
                <a:solidFill>
                  <a:schemeClr val="tx2"/>
                </a:solidFill>
              </a:rPr>
              <a:t>Do chwili śmierci zwierzęta są utrzymywanie w stanie nieprzytomności i niewrażliwości na ból</a:t>
            </a:r>
          </a:p>
          <a:p>
            <a:r>
              <a:rPr lang="pl-PL" sz="2000" dirty="0">
                <a:solidFill>
                  <a:schemeClr val="tx2"/>
                </a:solidFill>
              </a:rPr>
              <a:t>Po ogłuszeniu, należy jak najszybciej zastosować metodę  prowadzącą do pewnej śmierci, tj. wykrwawianie, miażdżenie centralnego układu nerwowego</a:t>
            </a:r>
          </a:p>
          <a:p>
            <a:r>
              <a:rPr lang="pl-PL" sz="2000" dirty="0">
                <a:solidFill>
                  <a:schemeClr val="tx2"/>
                </a:solidFill>
              </a:rPr>
              <a:t>Wykrwawianie przytomnego zwierzęcia powoduje powolną bolesną śmierć (utrata przytomności następuje dopiero po utracie znacznej ilości krwi) 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7031421" y="2160588"/>
            <a:ext cx="2711669" cy="3880773"/>
          </a:xfrm>
        </p:spPr>
        <p:txBody>
          <a:bodyPr>
            <a:normAutofit/>
          </a:bodyPr>
          <a:lstStyle/>
          <a:p>
            <a:r>
              <a:rPr lang="pl-PL" dirty="0">
                <a:solidFill>
                  <a:schemeClr val="tx2"/>
                </a:solidFill>
              </a:rPr>
              <a:t>Ubój, konserwacja urządzeń do krępacji i ogłuszania prowadzona przez wykwalifikowane osoby</a:t>
            </a:r>
          </a:p>
          <a:p>
            <a:r>
              <a:rPr lang="pl-PL" dirty="0">
                <a:solidFill>
                  <a:schemeClr val="tx2"/>
                </a:solidFill>
              </a:rPr>
              <a:t>Zapewnienie urządzeń rezerwowych – inne niż zastosowana początkowo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1123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Metody ogłuszania</a:t>
            </a:r>
            <a:br>
              <a:rPr lang="pl-PL" dirty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506829"/>
            <a:ext cx="8596668" cy="453453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pl-PL" sz="2400" b="1" dirty="0"/>
              <a:t>Urządzenie </a:t>
            </a:r>
            <a:r>
              <a:rPr lang="pl-PL" sz="2400" b="1" dirty="0" err="1"/>
              <a:t>bolcowe</a:t>
            </a:r>
            <a:r>
              <a:rPr lang="pl-PL" sz="2400" b="1" dirty="0"/>
              <a:t> penetrujące</a:t>
            </a:r>
          </a:p>
          <a:p>
            <a:pPr marL="0" indent="0">
              <a:buNone/>
            </a:pPr>
            <a:endParaRPr lang="pl-PL" sz="2400" b="1" dirty="0"/>
          </a:p>
          <a:p>
            <a:r>
              <a:rPr lang="pl-PL" sz="2400" dirty="0"/>
              <a:t>Wszystkie gatunki – szczególnie polecane</a:t>
            </a:r>
          </a:p>
          <a:p>
            <a:pPr marL="0" indent="0">
              <a:buNone/>
            </a:pPr>
            <a:r>
              <a:rPr lang="pl-PL" sz="2400" dirty="0"/>
              <a:t>	przy uboju cieląt, owiec i kóz; </a:t>
            </a:r>
          </a:p>
          <a:p>
            <a:r>
              <a:rPr lang="pl-PL" sz="2400" dirty="0"/>
              <a:t>Trudno o prawidłowy strzał u świń </a:t>
            </a:r>
          </a:p>
          <a:p>
            <a:pPr marL="0" indent="0">
              <a:buNone/>
            </a:pPr>
            <a:r>
              <a:rPr lang="pl-PL" sz="2400" dirty="0"/>
              <a:t>	(preferowane kleszcze elektryczne, gaz)</a:t>
            </a:r>
          </a:p>
          <a:p>
            <a:endParaRPr lang="pl-PL" sz="2400" dirty="0"/>
          </a:p>
          <a:p>
            <a:r>
              <a:rPr lang="pl-PL" sz="2400" dirty="0"/>
              <a:t>Poważne i nieodwracalne</a:t>
            </a:r>
            <a:br>
              <a:rPr lang="pl-PL" sz="2400" dirty="0"/>
            </a:br>
            <a:r>
              <a:rPr lang="pl-PL" sz="2400" dirty="0"/>
              <a:t>uszkodzenie mózgu</a:t>
            </a:r>
          </a:p>
          <a:p>
            <a:pPr marL="0" indent="0">
              <a:buNone/>
            </a:pPr>
            <a:endParaRPr lang="pl-PL" sz="2400" dirty="0"/>
          </a:p>
          <a:p>
            <a:r>
              <a:rPr lang="pl-PL" sz="2400" dirty="0"/>
              <a:t>Koszt 150 – 50 tyś. zł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3731" y="4883664"/>
            <a:ext cx="3243979" cy="153962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2673" y="2045040"/>
            <a:ext cx="2511329" cy="239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11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4745420"/>
            <a:ext cx="4431379" cy="1295941"/>
          </a:xfrm>
        </p:spPr>
        <p:txBody>
          <a:bodyPr/>
          <a:lstStyle/>
          <a:p>
            <a:r>
              <a:rPr lang="pl-PL" dirty="0">
                <a:latin typeface="Bookman Old Style" panose="02050604050505020204" pitchFamily="18" charset="0"/>
              </a:rPr>
              <a:t>Prawidłowa pozycja przyłożenia urządzenia do ogłuszania u bydła </a:t>
            </a:r>
          </a:p>
          <a:p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804041"/>
            <a:ext cx="7816746" cy="3505816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651" y="4309857"/>
            <a:ext cx="471487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16482" y="5013157"/>
            <a:ext cx="8596668" cy="1642783"/>
          </a:xfrm>
        </p:spPr>
        <p:txBody>
          <a:bodyPr>
            <a:normAutofit lnSpcReduction="10000"/>
          </a:bodyPr>
          <a:lstStyle/>
          <a:p>
            <a:r>
              <a:rPr lang="pl-PL" sz="2800" dirty="0">
                <a:latin typeface="Bookman Old Style" panose="02050604050505020204" pitchFamily="18" charset="0"/>
                <a:ea typeface="Times New Roman" panose="02020603050405020304" pitchFamily="18" charset="0"/>
                <a:cs typeface="Bookman Old Style" panose="02050604050505020204" pitchFamily="18" charset="0"/>
              </a:rPr>
              <a:t>Prawidłowa pozycja przyłożenia urządzenia do ogłuszania u owiec i kóz z mocno wyrażonymi rogami - z tyłu głowy, strzał w kierunku kąta żuchwy</a:t>
            </a:r>
            <a:endParaRPr lang="pl-PL" sz="2800" dirty="0">
              <a:latin typeface="Bookman Old Style" panose="0205060405050502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  <p:pic>
        <p:nvPicPr>
          <p:cNvPr id="4" name="Symbol zastępczy zawartości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378373"/>
            <a:ext cx="8529145" cy="3011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2378" y="3390209"/>
            <a:ext cx="2542252" cy="122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88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49902" y="5349963"/>
            <a:ext cx="8596668" cy="1217114"/>
          </a:xfrm>
        </p:spPr>
        <p:txBody>
          <a:bodyPr>
            <a:normAutofit fontScale="92500"/>
          </a:bodyPr>
          <a:lstStyle/>
          <a:p>
            <a:r>
              <a:rPr lang="pl-PL" sz="2800" b="1" dirty="0">
                <a:latin typeface="Bookman Old Style" panose="02050604050505020204" pitchFamily="18" charset="0"/>
              </a:rPr>
              <a:t>Prawidłowa pozycja przyłożenia urządzenia do ogłuszania u owiec i kóz - linia środkowa</a:t>
            </a:r>
          </a:p>
          <a:p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838" y="153984"/>
            <a:ext cx="8462036" cy="3322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339" y="3161309"/>
            <a:ext cx="3523793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45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271" y="512085"/>
            <a:ext cx="5242155" cy="2512740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4895489"/>
            <a:ext cx="8596668" cy="1615670"/>
          </a:xfrm>
        </p:spPr>
        <p:txBody>
          <a:bodyPr/>
          <a:lstStyle/>
          <a:p>
            <a:r>
              <a:rPr lang="pl-PL" sz="2400" b="1" dirty="0">
                <a:latin typeface="Bookman Old Style" panose="02050604050505020204" pitchFamily="18" charset="0"/>
              </a:rPr>
              <a:t>Prawidłowa pozycja przyłożenia urządzenia do ogłuszania u świń - linia środkowa na poziomie oczu. Strzał powinien być skierowany lekko w dół w linii rdzenia kręgowego</a:t>
            </a:r>
          </a:p>
          <a:p>
            <a:endParaRPr lang="pl-PL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812" y="3024825"/>
            <a:ext cx="6076950" cy="17526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1250" y="313911"/>
            <a:ext cx="328612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2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5995" y="4684644"/>
            <a:ext cx="8596668" cy="1320800"/>
          </a:xfrm>
        </p:spPr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511175"/>
            <a:ext cx="3159170" cy="33149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555" y="511175"/>
            <a:ext cx="2466975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23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71063" y="867979"/>
            <a:ext cx="5027093" cy="365259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668" y="309752"/>
            <a:ext cx="3429000" cy="24574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68" y="3067050"/>
            <a:ext cx="3810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31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519707"/>
            <a:ext cx="8596668" cy="45216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/>
              <a:t>Urządzenie </a:t>
            </a:r>
            <a:r>
              <a:rPr lang="pl-PL" sz="2400" b="1" dirty="0" err="1"/>
              <a:t>bolcowe</a:t>
            </a:r>
            <a:r>
              <a:rPr lang="pl-PL" sz="2400" b="1" dirty="0"/>
              <a:t> niepenetrujące</a:t>
            </a:r>
          </a:p>
          <a:p>
            <a:pPr marL="0" indent="0">
              <a:buNone/>
            </a:pPr>
            <a:endParaRPr lang="pl-PL" sz="2400" b="1" dirty="0"/>
          </a:p>
          <a:p>
            <a:r>
              <a:rPr lang="pl-PL" sz="2400" dirty="0"/>
              <a:t> Cielęta, owce, kozy – poniżej </a:t>
            </a:r>
            <a:r>
              <a:rPr lang="pl-PL" sz="3200" dirty="0">
                <a:solidFill>
                  <a:srgbClr val="FF0000"/>
                </a:solidFill>
              </a:rPr>
              <a:t>10</a:t>
            </a:r>
            <a:r>
              <a:rPr lang="pl-PL" sz="2400" dirty="0"/>
              <a:t> kg </a:t>
            </a:r>
          </a:p>
          <a:p>
            <a:r>
              <a:rPr lang="pl-PL" sz="2400" dirty="0"/>
              <a:t>  Drób, króliki i zajęczaki</a:t>
            </a:r>
          </a:p>
          <a:p>
            <a:endParaRPr lang="pl-PL" sz="2400" dirty="0"/>
          </a:p>
          <a:p>
            <a:endParaRPr lang="pl-PL" sz="2400" dirty="0"/>
          </a:p>
          <a:p>
            <a:r>
              <a:rPr lang="pl-PL" sz="2400" dirty="0"/>
              <a:t>Poważne uszkodzenie mózgu </a:t>
            </a:r>
          </a:p>
          <a:p>
            <a:r>
              <a:rPr lang="pl-PL" sz="2400" dirty="0"/>
              <a:t>Niepolecane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8149" y="3866969"/>
            <a:ext cx="3293685" cy="299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5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61" y="78827"/>
            <a:ext cx="9108213" cy="4090771"/>
          </a:xfrm>
          <a:prstGeom prst="rect">
            <a:avLst/>
          </a:prstGeom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4430109"/>
            <a:ext cx="8596668" cy="2002221"/>
          </a:xfrm>
        </p:spPr>
        <p:txBody>
          <a:bodyPr>
            <a:normAutofit/>
          </a:bodyPr>
          <a:lstStyle/>
          <a:p>
            <a:r>
              <a:rPr lang="pl-PL" sz="2400" dirty="0">
                <a:latin typeface="Bookman Old Style" panose="02050604050505020204" pitchFamily="18" charset="0"/>
              </a:rPr>
              <a:t>Punkt leżący 3-5 cm powyżej miejsca przyłożenia dla aparatu </a:t>
            </a:r>
            <a:r>
              <a:rPr lang="pl-PL" sz="2400" dirty="0" err="1">
                <a:latin typeface="Bookman Old Style" panose="02050604050505020204" pitchFamily="18" charset="0"/>
              </a:rPr>
              <a:t>bolcowego</a:t>
            </a:r>
            <a:r>
              <a:rPr lang="pl-PL" sz="2400" dirty="0">
                <a:latin typeface="Bookman Old Style" panose="02050604050505020204" pitchFamily="18" charset="0"/>
              </a:rPr>
              <a:t>, ze względu na to, iż przyłożenie urządzenia poniżej spowoduje osłabienie uderzenia przez zatokę czołową, zaś powyżej przez zgrubienie kostne tylnego grzebienia czołowego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4088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Skuteczność ogłuszania mechanicznego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466194"/>
            <a:ext cx="8596668" cy="4354452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zwierzę natychmiast upada i nie próbuje się podnieść;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ciało i mięśnie zwierzęcia stają się napięte zaraz po strzale; ustaje normalny rytm oddychania - może występować oddech przerywany;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oczy są otwarte, wytrzeszczone, brak ruchów gałek ocznych,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język jest wiotki;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po podwieszeniu zwierzę ma głowę zwieszoną prosto do dołu i prosty grzbiet;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prstClr val="black"/>
                </a:solidFill>
                <a:latin typeface="Bookman Old Style" panose="02050604050505020204" pitchFamily="18" charset="0"/>
              </a:rPr>
              <a:t>ogon powinien zwiotczeć i zwisać ku dołowi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b="1" dirty="0">
                <a:solidFill>
                  <a:prstClr val="black"/>
                </a:solidFill>
                <a:latin typeface="Bookman Old Style" panose="02050604050505020204" pitchFamily="18" charset="0"/>
              </a:rPr>
              <a:t>W przypadku niewystąpienia powyższych objawów, zwierzę jest natychmiast ogłuszane po raz drugi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52583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596669" cy="1320800"/>
          </a:xfrm>
        </p:spPr>
        <p:txBody>
          <a:bodyPr/>
          <a:lstStyle/>
          <a:p>
            <a:pPr algn="ctr"/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068947"/>
            <a:ext cx="6145498" cy="49724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l-PL" sz="3200" b="1" dirty="0"/>
              <a:t>Przemieszczenie kręgów szyjnych</a:t>
            </a:r>
          </a:p>
          <a:p>
            <a:endParaRPr lang="pl-PL" sz="2400" dirty="0"/>
          </a:p>
          <a:p>
            <a:r>
              <a:rPr lang="pl-PL" sz="2400" dirty="0"/>
              <a:t>Metoda </a:t>
            </a:r>
            <a:r>
              <a:rPr lang="pl-PL" sz="2400" u="sng" dirty="0"/>
              <a:t>alternatywna</a:t>
            </a:r>
            <a:r>
              <a:rPr lang="pl-PL" sz="2400" dirty="0"/>
              <a:t>, gdy nie ma do dyspozycji metod rutynowych </a:t>
            </a:r>
          </a:p>
          <a:p>
            <a:r>
              <a:rPr lang="pl-PL" sz="2400" dirty="0"/>
              <a:t>Drób do </a:t>
            </a:r>
            <a:r>
              <a:rPr lang="pl-PL" sz="3200" dirty="0">
                <a:solidFill>
                  <a:srgbClr val="FF0000"/>
                </a:solidFill>
              </a:rPr>
              <a:t>5(3) </a:t>
            </a:r>
            <a:r>
              <a:rPr lang="pl-PL" sz="2400" dirty="0"/>
              <a:t>kg</a:t>
            </a:r>
          </a:p>
          <a:p>
            <a:pPr marL="0" indent="0">
              <a:buNone/>
            </a:pPr>
            <a:r>
              <a:rPr lang="pl-PL" sz="2400" dirty="0"/>
              <a:t> </a:t>
            </a:r>
          </a:p>
          <a:p>
            <a:r>
              <a:rPr lang="pl-PL" sz="2400" dirty="0"/>
              <a:t>Ręczne lub mechaniczne</a:t>
            </a:r>
            <a:br>
              <a:rPr lang="pl-PL" sz="2400" dirty="0"/>
            </a:br>
            <a:r>
              <a:rPr lang="pl-PL" sz="2400" dirty="0"/>
              <a:t>rozciągnięcie i skręcenie szyi (całkowite oddzielenie między czaszką a I kręgiem szyjnym), które prowadzi do niedokrwienia mózgu i w 3/8 (rozciągnięcie), 1/16 (zmiażdżenie) śmierć brojlera</a:t>
            </a:r>
          </a:p>
          <a:p>
            <a:pPr marL="0" indent="0">
              <a:buNone/>
            </a:pPr>
            <a:endParaRPr lang="pl-PL" sz="2400" dirty="0"/>
          </a:p>
          <a:p>
            <a:r>
              <a:rPr lang="pl-PL" sz="2400" dirty="0"/>
              <a:t>Nie więcej niż </a:t>
            </a:r>
            <a:r>
              <a:rPr lang="pl-PL" sz="3200" dirty="0">
                <a:solidFill>
                  <a:srgbClr val="FF0000"/>
                </a:solidFill>
              </a:rPr>
              <a:t>70 szt</a:t>
            </a:r>
            <a:r>
              <a:rPr lang="pl-PL" sz="2400" dirty="0"/>
              <a:t>.</a:t>
            </a:r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/>
          <a:srcRect r="17553" b="3774"/>
          <a:stretch/>
        </p:blipFill>
        <p:spPr>
          <a:xfrm>
            <a:off x="6572166" y="3078945"/>
            <a:ext cx="3884676" cy="253897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5156" y="609600"/>
            <a:ext cx="2665896" cy="199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0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772733"/>
            <a:ext cx="8596668" cy="52686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3200" b="1" dirty="0"/>
              <a:t>Uderzenie w głowę</a:t>
            </a:r>
          </a:p>
          <a:p>
            <a:endParaRPr lang="pl-PL" sz="2400" dirty="0"/>
          </a:p>
          <a:p>
            <a:r>
              <a:rPr lang="pl-PL" sz="2400" dirty="0"/>
              <a:t>Prosięta, jagnięta, koźlęta, króliki, </a:t>
            </a:r>
            <a:br>
              <a:rPr lang="pl-PL" sz="2400" dirty="0"/>
            </a:br>
            <a:r>
              <a:rPr lang="pl-PL" sz="2400" dirty="0"/>
              <a:t>zające i drób do</a:t>
            </a:r>
            <a:r>
              <a:rPr lang="pl-PL" sz="3200" dirty="0">
                <a:solidFill>
                  <a:srgbClr val="FF0000"/>
                </a:solidFill>
              </a:rPr>
              <a:t> 5 </a:t>
            </a:r>
            <a:r>
              <a:rPr lang="pl-PL" sz="2400" dirty="0"/>
              <a:t>kg</a:t>
            </a:r>
          </a:p>
          <a:p>
            <a:endParaRPr lang="pl-PL" sz="2400" dirty="0"/>
          </a:p>
          <a:p>
            <a:r>
              <a:rPr lang="pl-PL" sz="2400" dirty="0"/>
              <a:t>Mocne i dokładne uderzenie </a:t>
            </a:r>
            <a:br>
              <a:rPr lang="pl-PL" sz="2400" dirty="0"/>
            </a:br>
            <a:r>
              <a:rPr lang="pl-PL" sz="2400" dirty="0"/>
              <a:t>w głowę wywołujące poważne </a:t>
            </a:r>
            <a:br>
              <a:rPr lang="pl-PL" sz="2400" dirty="0"/>
            </a:br>
            <a:r>
              <a:rPr lang="pl-PL" sz="2400" dirty="0"/>
              <a:t>uszkodzenie mózgu</a:t>
            </a:r>
          </a:p>
          <a:p>
            <a:pPr marL="0" indent="0">
              <a:buNone/>
            </a:pPr>
            <a:endParaRPr lang="pl-PL" sz="2400" dirty="0"/>
          </a:p>
          <a:p>
            <a:r>
              <a:rPr lang="pl-PL" sz="2400" dirty="0"/>
              <a:t>Zalecane przy zajęczakach</a:t>
            </a:r>
          </a:p>
          <a:p>
            <a:r>
              <a:rPr lang="pl-PL" sz="2400" dirty="0"/>
              <a:t>Dla pozostałych gatunków - metoda alternatywna</a:t>
            </a:r>
          </a:p>
          <a:p>
            <a:endParaRPr lang="pl-PL" sz="2400" dirty="0"/>
          </a:p>
          <a:p>
            <a:r>
              <a:rPr lang="pl-PL" sz="2400" dirty="0"/>
              <a:t>Nie więcej niż </a:t>
            </a:r>
            <a:r>
              <a:rPr lang="pl-PL" sz="3000" dirty="0">
                <a:solidFill>
                  <a:srgbClr val="FF0000"/>
                </a:solidFill>
              </a:rPr>
              <a:t>70</a:t>
            </a:r>
            <a:r>
              <a:rPr lang="pl-PL" sz="2400" dirty="0">
                <a:solidFill>
                  <a:srgbClr val="FF0000"/>
                </a:solidFill>
              </a:rPr>
              <a:t> szt</a:t>
            </a:r>
            <a:r>
              <a:rPr lang="pl-PL" sz="2400" dirty="0"/>
              <a:t>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0999" y="609600"/>
            <a:ext cx="1857375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1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664" y="572814"/>
            <a:ext cx="7441324" cy="611176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pl-PL" dirty="0"/>
              <a:t> </a:t>
            </a:r>
            <a:r>
              <a:rPr lang="pl-PL" sz="3200" b="1" dirty="0"/>
              <a:t>Ogłuszanie elektryczne elektrodami </a:t>
            </a:r>
          </a:p>
          <a:p>
            <a:pPr marL="0" indent="0" algn="ctr">
              <a:buNone/>
            </a:pPr>
            <a:r>
              <a:rPr lang="pl-PL" sz="3200" b="1" dirty="0"/>
              <a:t>przyłożonymi z obu stron głowy</a:t>
            </a:r>
            <a:br>
              <a:rPr lang="pl-PL" sz="3200" b="1" dirty="0"/>
            </a:br>
            <a:r>
              <a:rPr lang="pl-PL" sz="3200" b="1" dirty="0"/>
              <a:t> bądź z elektrodami na głowie i ciele</a:t>
            </a:r>
          </a:p>
          <a:p>
            <a:pPr marL="0" indent="0">
              <a:buNone/>
            </a:pPr>
            <a:endParaRPr lang="pl-PL" sz="2400" b="1" dirty="0"/>
          </a:p>
          <a:p>
            <a:r>
              <a:rPr lang="pl-PL" sz="3400" dirty="0"/>
              <a:t>Wszystkie gatunki</a:t>
            </a:r>
          </a:p>
          <a:p>
            <a:pPr marL="0" indent="0">
              <a:buNone/>
            </a:pPr>
            <a:endParaRPr lang="pl-PL" sz="3400" dirty="0"/>
          </a:p>
          <a:p>
            <a:r>
              <a:rPr lang="pl-PL" sz="3400" dirty="0"/>
              <a:t>Powoduje postać padaczkową uogólnioną</a:t>
            </a:r>
          </a:p>
          <a:p>
            <a:endParaRPr lang="pl-PL" sz="3400" dirty="0"/>
          </a:p>
          <a:p>
            <a:r>
              <a:rPr lang="pl-PL" sz="3400" dirty="0"/>
              <a:t>Przyłożenie z obu stron głowy zwierzęcia lub</a:t>
            </a:r>
          </a:p>
          <a:p>
            <a:pPr marL="0" indent="0">
              <a:buNone/>
            </a:pPr>
            <a:r>
              <a:rPr lang="pl-PL" sz="3400" dirty="0"/>
              <a:t>    1. głowa 2. ciało, miejsce czyste zwilżone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sz="3400" dirty="0"/>
              <a:t>Min. 1,3 A (świnie)</a:t>
            </a:r>
          </a:p>
          <a:p>
            <a:endParaRPr lang="pl-PL" sz="2400" dirty="0"/>
          </a:p>
          <a:p>
            <a:r>
              <a:rPr lang="pl-PL" sz="2600" dirty="0"/>
              <a:t>UWAGA: im większy opór, tym mniejsze natężenie prądu</a:t>
            </a:r>
          </a:p>
          <a:p>
            <a:endParaRPr lang="pl-PL" sz="2400" dirty="0"/>
          </a:p>
          <a:p>
            <a:r>
              <a:rPr lang="pl-PL" sz="2400" b="1" dirty="0"/>
              <a:t>UWAGA : przyłożenie elektrod w niewłaściwym miejscu np. na szyi, powoduje jedynie ból, szok elektryczny oraz paraliż, zamiast pozbawienia zwierzęcia świadomości i odczuwania bólu</a:t>
            </a:r>
            <a:endParaRPr lang="pl-PL" sz="2400" b="1" dirty="0">
              <a:latin typeface="Bookman Old Style" panose="02050604050505020204" pitchFamily="18" charset="0"/>
            </a:endParaRPr>
          </a:p>
          <a:p>
            <a:endParaRPr lang="pl-PL" sz="2400" dirty="0"/>
          </a:p>
        </p:txBody>
      </p:sp>
      <p:pic>
        <p:nvPicPr>
          <p:cNvPr id="1026" name="Picture 2" descr="Aparat elektryczny do ogÅuszania zwierzÄt, paralizator oszaÅamiajÄcy, EFA VBE 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419" y="1999099"/>
            <a:ext cx="3554264" cy="325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7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409904"/>
            <a:ext cx="10635177" cy="588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0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609600"/>
            <a:ext cx="4762500" cy="355282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8026" y="-795130"/>
            <a:ext cx="8199279" cy="605096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1278" y="3954548"/>
            <a:ext cx="3617592" cy="270601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4791" y="3993735"/>
            <a:ext cx="2285027" cy="2666829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7898B52E-6EE2-1DB7-B3D9-1ACFEF994A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6848" y="4641438"/>
            <a:ext cx="2651990" cy="164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4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Skuteczność ogłuszania elektrycznego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całe ciało zwierzęcia napina się;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ustaje  normalny   rytm  oddychania  -  może  występować  oddech przerywany;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gałki oczne są nieruchome, bezpośrednio po oszołomieniu zwierzę gwałtownie zamyka oczy, a następnie oczy się otwierają (wytrzeszcz);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pl-PL" sz="2400" dirty="0">
                <a:latin typeface="Bookman Old Style" panose="02050604050505020204" pitchFamily="18" charset="0"/>
              </a:rPr>
              <a:t>głowa podnosi się, a tylne nogi są zgięte pod ciałem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53299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Inne metody ogłuszania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/>
              <a:t>Ogłuszanie w kąpieli wodnej – drób</a:t>
            </a:r>
          </a:p>
          <a:p>
            <a:r>
              <a:rPr lang="pl-PL" sz="2800" dirty="0"/>
              <a:t>Metody atmosfery kontrolowanej (CO2; CO2 + gazy obojętne, CO, obniżenie ciśnienia atmosferycznego) :</a:t>
            </a:r>
          </a:p>
          <a:p>
            <a:pPr marL="0" indent="0">
              <a:buNone/>
            </a:pPr>
            <a:r>
              <a:rPr lang="pl-PL" sz="2800" dirty="0"/>
              <a:t>- jednofazowa – świnie </a:t>
            </a:r>
          </a:p>
          <a:p>
            <a:pPr marL="0" indent="0">
              <a:buNone/>
            </a:pPr>
            <a:r>
              <a:rPr lang="pl-PL" sz="2800" dirty="0"/>
              <a:t>- dwufazowa – drób</a:t>
            </a:r>
          </a:p>
          <a:p>
            <a:r>
              <a:rPr lang="pl-PL" sz="2800" dirty="0"/>
              <a:t>Maceracja OUN – tylko pisklaki do 72h życia!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4857" y="3798760"/>
            <a:ext cx="1581150" cy="2771775"/>
          </a:xfrm>
          <a:prstGeom prst="rect">
            <a:avLst/>
          </a:prstGeom>
        </p:spPr>
      </p:pic>
      <p:cxnSp>
        <p:nvCxnSpPr>
          <p:cNvPr id="7" name="Łącznik prosty 6"/>
          <p:cNvCxnSpPr/>
          <p:nvPr/>
        </p:nvCxnSpPr>
        <p:spPr>
          <a:xfrm flipV="1">
            <a:off x="9371252" y="4343400"/>
            <a:ext cx="2567478" cy="200885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 flipH="1" flipV="1">
            <a:off x="9671590" y="3920022"/>
            <a:ext cx="2267140" cy="25292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rostokąt 4"/>
          <p:cNvSpPr/>
          <p:nvPr/>
        </p:nvSpPr>
        <p:spPr>
          <a:xfrm>
            <a:off x="9904857" y="4974336"/>
            <a:ext cx="629031" cy="21031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065" y="6290497"/>
            <a:ext cx="627942" cy="20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7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Ubój bez ogłuszenia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5952066" cy="3880773"/>
          </a:xfrm>
        </p:spPr>
        <p:txBody>
          <a:bodyPr>
            <a:normAutofit/>
          </a:bodyPr>
          <a:lstStyle/>
          <a:p>
            <a:r>
              <a:rPr lang="pl-PL" sz="2800" dirty="0">
                <a:solidFill>
                  <a:srgbClr val="FF0000"/>
                </a:solidFill>
              </a:rPr>
              <a:t>UBÓJ RYTUALNY – </a:t>
            </a:r>
            <a:r>
              <a:rPr lang="pl-PL" sz="2800" dirty="0">
                <a:solidFill>
                  <a:schemeClr val="tx1"/>
                </a:solidFill>
              </a:rPr>
              <a:t>przeprowadzany warunkowo w rzeźni, w wyjątkowych sytuacjach ze względu na religię (judaizm, islam)</a:t>
            </a:r>
          </a:p>
          <a:p>
            <a:r>
              <a:rPr lang="pl-PL" sz="2800" dirty="0">
                <a:solidFill>
                  <a:schemeClr val="tx1"/>
                </a:solidFill>
              </a:rPr>
              <a:t>Ubój zwierząt bez ogłuszenia w gospodarstwach jest nielegalny</a:t>
            </a:r>
            <a:endParaRPr lang="pl-PL" sz="2800" dirty="0">
              <a:solidFill>
                <a:srgbClr val="FF0000"/>
              </a:solidFill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2858" y="2160589"/>
            <a:ext cx="3600719" cy="288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7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 Podwieszanie zwierząt </a:t>
            </a:r>
            <a:br>
              <a:rPr lang="pl-PL" dirty="0"/>
            </a:br>
            <a:r>
              <a:rPr lang="pl-PL" dirty="0"/>
              <a:t>i ich wykrwawianie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967328" cy="4275380"/>
          </a:xfrm>
        </p:spPr>
        <p:txBody>
          <a:bodyPr>
            <a:normAutofit fontScale="85000" lnSpcReduction="10000"/>
          </a:bodyPr>
          <a:lstStyle/>
          <a:p>
            <a:r>
              <a:rPr lang="pl-PL" sz="2600" dirty="0"/>
              <a:t>Ogłuszanie, pętanie, podwieszanie i wykrwawianie zwierząt przeprowadza się po ogłuszeniu, kolejno na jednym zwierzęciu przed przeprowadzeniem któregokolwiek z nich na innym zwierzęciu.</a:t>
            </a:r>
          </a:p>
          <a:p>
            <a:pPr marL="0" indent="0">
              <a:buNone/>
            </a:pPr>
            <a:endParaRPr lang="pl-PL" sz="2600" dirty="0"/>
          </a:p>
          <a:p>
            <a:r>
              <a:rPr lang="pl-PL" sz="2600" dirty="0"/>
              <a:t>Po ogłuszaniu systematycznie przecina się dwie tętnice szyjne, a dalszą obróbkę przeprowadza się jedynie po stwierdzeniu, że zwierzę nie żyje </a:t>
            </a:r>
          </a:p>
          <a:p>
            <a:endParaRPr lang="pl-PL" sz="22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951616" y="2160589"/>
            <a:ext cx="4184034" cy="3880773"/>
          </a:xfrm>
        </p:spPr>
        <p:txBody>
          <a:bodyPr>
            <a:normAutofit fontScale="85000" lnSpcReduction="10000"/>
          </a:bodyPr>
          <a:lstStyle/>
          <a:p>
            <a:r>
              <a:rPr lang="pl-PL" sz="2600" dirty="0"/>
              <a:t>W przypadku cieląt, zabrania się :</a:t>
            </a:r>
          </a:p>
          <a:p>
            <a:pPr>
              <a:buFontTx/>
              <a:buChar char="-"/>
            </a:pPr>
            <a:r>
              <a:rPr lang="pl-PL" sz="2600" dirty="0"/>
              <a:t>Podwieszania przytomnych zwierząt</a:t>
            </a:r>
          </a:p>
          <a:p>
            <a:pPr>
              <a:buFontTx/>
              <a:buChar char="-"/>
            </a:pPr>
            <a:r>
              <a:rPr lang="pl-PL" sz="2600" dirty="0"/>
              <a:t>Krępowania nóg lub śródstopi</a:t>
            </a:r>
          </a:p>
          <a:p>
            <a:pPr>
              <a:buFontTx/>
              <a:buChar char="-"/>
            </a:pPr>
            <a:r>
              <a:rPr lang="pl-PL" sz="2600" dirty="0"/>
              <a:t>Przecinania rdzenia kręgowego</a:t>
            </a:r>
          </a:p>
          <a:p>
            <a:pPr>
              <a:buFontTx/>
              <a:buChar char="-"/>
            </a:pPr>
            <a:r>
              <a:rPr lang="pl-PL" sz="2600" dirty="0"/>
              <a:t>Porażania prądem, który nie ogłusza ani nie uśmierca</a:t>
            </a:r>
          </a:p>
          <a:p>
            <a:pPr>
              <a:buFontTx/>
              <a:buChar char="-"/>
            </a:pPr>
            <a:endParaRPr lang="pl-PL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4774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6183" y="429295"/>
            <a:ext cx="8778969" cy="132080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Dlaczego wykrwawienie jest istotnym elementem? I jak się to się sprawdza ?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200" dirty="0"/>
              <a:t>Pozbawienie życia</a:t>
            </a:r>
          </a:p>
          <a:p>
            <a:r>
              <a:rPr lang="pl-PL" sz="2200" dirty="0"/>
              <a:t>Mięso źle wykrwawione nie ulega procesom zakwaszenia, </a:t>
            </a:r>
            <a:br>
              <a:rPr lang="pl-PL" sz="2200" dirty="0"/>
            </a:br>
            <a:r>
              <a:rPr lang="pl-PL" sz="2200" dirty="0"/>
              <a:t>ma gorszą jakość i jest bardziej podatne na procesy gnicia</a:t>
            </a:r>
          </a:p>
          <a:p>
            <a:pPr marL="0" indent="0">
              <a:buNone/>
            </a:pPr>
            <a:endParaRPr lang="pl-PL" sz="2200" dirty="0"/>
          </a:p>
          <a:p>
            <a:pPr marL="0" indent="0">
              <a:buNone/>
            </a:pPr>
            <a:endParaRPr lang="pl-PL" sz="2200" dirty="0"/>
          </a:p>
          <a:p>
            <a:r>
              <a:rPr lang="pl-PL" sz="2200" dirty="0"/>
              <a:t> Ocena wzrokowa umożliwia określenie barwy mięśni, narządów wewnętrznych, głównie płuc i serca, oraz stopnia wypełnienia krwią naczyń krwionośnych,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9786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WYKRWAWIENIE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5007849" cy="3880773"/>
          </a:xfrm>
        </p:spPr>
        <p:txBody>
          <a:bodyPr>
            <a:normAutofit/>
          </a:bodyPr>
          <a:lstStyle/>
          <a:p>
            <a:r>
              <a:rPr lang="pl-PL" sz="2400" dirty="0"/>
              <a:t>DRÓB – 2 min (indyki, gęsi), 1,5 min (pozostałe gatunki)</a:t>
            </a:r>
          </a:p>
          <a:p>
            <a:r>
              <a:rPr lang="pl-PL" sz="2400" dirty="0"/>
              <a:t>CIELAKI – 30 </a:t>
            </a:r>
            <a:r>
              <a:rPr lang="pl-PL" sz="2400" dirty="0" err="1"/>
              <a:t>sek</a:t>
            </a:r>
            <a:endParaRPr lang="pl-PL" sz="2400" dirty="0"/>
          </a:p>
          <a:p>
            <a:r>
              <a:rPr lang="pl-PL" sz="2400" dirty="0"/>
              <a:t>ŚWINIE, OWCE, KOZY – 20 </a:t>
            </a:r>
            <a:r>
              <a:rPr lang="pl-PL" sz="2400" dirty="0" err="1"/>
              <a:t>sek</a:t>
            </a:r>
            <a:endParaRPr lang="pl-PL" sz="2400" dirty="0"/>
          </a:p>
          <a:p>
            <a:r>
              <a:rPr lang="pl-PL" sz="2400" dirty="0"/>
              <a:t>ZAJĘCZAKI – 1,5 min</a:t>
            </a:r>
          </a:p>
          <a:p>
            <a:endParaRPr lang="pl-PL" sz="2400" dirty="0"/>
          </a:p>
          <a:p>
            <a:pPr marL="0" indent="0">
              <a:buNone/>
            </a:pPr>
            <a:r>
              <a:rPr lang="pl-PL" sz="2400" dirty="0"/>
              <a:t>PATROSZENIE po pełnym wykrwawieniu i śmierci zwierzęcia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9838" y="787400"/>
            <a:ext cx="2857500" cy="2286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9838" y="3755362"/>
            <a:ext cx="2857500" cy="22860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7338" y="2390444"/>
            <a:ext cx="3333750" cy="204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27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3914544" cy="5270393"/>
          </a:xfrm>
        </p:spPr>
        <p:txBody>
          <a:bodyPr/>
          <a:lstStyle/>
          <a:p>
            <a:r>
              <a:rPr lang="pl-PL" dirty="0"/>
              <a:t>Ostry nóż długości dostosowanej do gatunku (np. świnie – 12cm)</a:t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Sprawdzić czy zaniknęły odruchy oddechowe, bicia serca, mrugania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77804" y="1548567"/>
            <a:ext cx="5873291" cy="433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0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PATROSZENIE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3127028"/>
          </a:xfrm>
        </p:spPr>
        <p:txBody>
          <a:bodyPr>
            <a:normAutofit/>
          </a:bodyPr>
          <a:lstStyle/>
          <a:p>
            <a:r>
              <a:rPr lang="pl-PL" sz="2800" dirty="0"/>
              <a:t>Ważne, by nie zanieczyścić tuszki treścią przewodu pokarmowego ani żółcią </a:t>
            </a:r>
          </a:p>
          <a:p>
            <a:r>
              <a:rPr lang="pl-PL" sz="2800" dirty="0"/>
              <a:t>Ważne, by zanieczyszczenia ze skóry tuszek nie rozprzestrzeniać do wewnątrz</a:t>
            </a:r>
          </a:p>
          <a:p>
            <a:r>
              <a:rPr lang="pl-PL" sz="2800" dirty="0"/>
              <a:t>Mycie tuszki drobiu/zajęczaków minimum 15 </a:t>
            </a:r>
            <a:r>
              <a:rPr lang="pl-PL" sz="2800" dirty="0" err="1"/>
              <a:t>sek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385794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Ocena organoleptyczna mięsa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/>
              <a:t>Wygląd – kolor (przekrwienia, żółtaczka), zmiany</a:t>
            </a:r>
          </a:p>
          <a:p>
            <a:r>
              <a:rPr lang="pl-PL" sz="2800" dirty="0"/>
              <a:t>Tekstura – konsystencja</a:t>
            </a:r>
          </a:p>
          <a:p>
            <a:r>
              <a:rPr lang="pl-PL" sz="2800" dirty="0"/>
              <a:t>Zapach</a:t>
            </a:r>
          </a:p>
          <a:p>
            <a:pPr marL="0" indent="0">
              <a:buNone/>
            </a:pPr>
            <a:endParaRPr lang="pl-PL" sz="2800" dirty="0"/>
          </a:p>
          <a:p>
            <a:pPr marL="0" indent="0">
              <a:buNone/>
            </a:pPr>
            <a:r>
              <a:rPr lang="pl-PL" sz="2800" dirty="0"/>
              <a:t>DOTYCZY MIĘSA I NARZĄDÓW WEWNĘTRZNYCH</a:t>
            </a:r>
          </a:p>
        </p:txBody>
      </p:sp>
    </p:spTree>
    <p:extLst>
      <p:ext uri="{BB962C8B-B14F-4D97-AF65-F5344CB8AC3E}">
        <p14:creationId xmlns:p14="http://schemas.microsoft.com/office/powerpoint/2010/main" val="132393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Mięso niezdatne do spożycia przez ludzi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Uogólniona posocznica, ropnica, toksemia, wiremia</a:t>
            </a:r>
          </a:p>
          <a:p>
            <a:r>
              <a:rPr lang="pl-PL" dirty="0"/>
              <a:t>Zaatakowane przez pasożyty (wągrzyca, włośnica, bąblowica, motylica)</a:t>
            </a:r>
          </a:p>
          <a:p>
            <a:r>
              <a:rPr lang="pl-PL" dirty="0"/>
              <a:t>Pozostałości leków</a:t>
            </a:r>
          </a:p>
          <a:p>
            <a:r>
              <a:rPr lang="pl-PL" dirty="0"/>
              <a:t>Odkażone</a:t>
            </a:r>
          </a:p>
          <a:p>
            <a:r>
              <a:rPr lang="pl-PL" dirty="0"/>
              <a:t>Nieprawidłowa konsystencja, niedostatecznie wykrwawione</a:t>
            </a:r>
          </a:p>
          <a:p>
            <a:r>
              <a:rPr lang="pl-PL" dirty="0"/>
              <a:t>Wyraźny zapach płciowy</a:t>
            </a:r>
          </a:p>
          <a:p>
            <a:r>
              <a:rPr lang="pl-PL" dirty="0"/>
              <a:t>Zanieczyszczone ziemią, odchodami lub innymi zanieczyszczeniami</a:t>
            </a:r>
          </a:p>
          <a:p>
            <a:r>
              <a:rPr lang="pl-PL" dirty="0"/>
              <a:t>Zanieczyszczone krwią</a:t>
            </a:r>
          </a:p>
          <a:p>
            <a:r>
              <a:rPr lang="pl-PL" dirty="0"/>
              <a:t>Gruźlica</a:t>
            </a:r>
          </a:p>
        </p:txBody>
      </p:sp>
    </p:spTree>
    <p:extLst>
      <p:ext uri="{BB962C8B-B14F-4D97-AF65-F5344CB8AC3E}">
        <p14:creationId xmlns:p14="http://schemas.microsoft.com/office/powerpoint/2010/main" val="412665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/>
              <a:t> Wady mięsa wieprzowego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1455313"/>
            <a:ext cx="8596668" cy="45860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/>
              <a:t>WADA PSE</a:t>
            </a:r>
          </a:p>
          <a:p>
            <a:endParaRPr lang="pl-PL" sz="2400" b="1" dirty="0"/>
          </a:p>
          <a:p>
            <a:r>
              <a:rPr lang="pl-PL" sz="2400" dirty="0"/>
              <a:t>jasne, miękkie i wodniste mięso </a:t>
            </a:r>
          </a:p>
          <a:p>
            <a:r>
              <a:rPr lang="pl-PL" sz="2400" dirty="0"/>
              <a:t>jedna z częstszych zmian jakościowych. </a:t>
            </a:r>
          </a:p>
          <a:p>
            <a:r>
              <a:rPr lang="pl-PL" sz="2400" dirty="0"/>
              <a:t>wada genetyczna</a:t>
            </a:r>
          </a:p>
          <a:p>
            <a:r>
              <a:rPr lang="pl-PL" sz="2400" dirty="0"/>
              <a:t> do czynników aktywujących należy stres</a:t>
            </a:r>
          </a:p>
          <a:p>
            <a:r>
              <a:rPr lang="pl-PL" sz="2400" dirty="0"/>
              <a:t>obniża jakość i przydatność </a:t>
            </a:r>
          </a:p>
          <a:p>
            <a:r>
              <a:rPr lang="pl-PL" sz="2400" dirty="0"/>
              <a:t>najczęściej wartościowe partie mięśni </a:t>
            </a:r>
          </a:p>
        </p:txBody>
      </p:sp>
    </p:spTree>
    <p:extLst>
      <p:ext uri="{BB962C8B-B14F-4D97-AF65-F5344CB8AC3E}">
        <p14:creationId xmlns:p14="http://schemas.microsoft.com/office/powerpoint/2010/main" val="361370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0156" y="4550535"/>
            <a:ext cx="8615967" cy="177165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/>
          <a:srcRect l="13590" t="21221" r="15463" b="22817"/>
          <a:stretch/>
        </p:blipFill>
        <p:spPr>
          <a:xfrm>
            <a:off x="940157" y="126543"/>
            <a:ext cx="8615967" cy="383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60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609601"/>
            <a:ext cx="8596668" cy="58037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/>
              <a:t>Motylica wątrobowa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041" y="1092300"/>
            <a:ext cx="4406590" cy="292176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668" y="1228822"/>
            <a:ext cx="7216332" cy="456528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41" y="4231036"/>
            <a:ext cx="4691005" cy="262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64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433953"/>
            <a:ext cx="8596668" cy="560740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/>
              <a:t> Wągrzyca u bydła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49" y="1084020"/>
            <a:ext cx="5316892" cy="398392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4226" y="2350844"/>
            <a:ext cx="4733543" cy="450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27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D580EEC-6FCF-4FAB-BFB4-168DBC1AD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Objawy kliniczne ASF 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xmlns="" id="{74C0F223-71C2-4981-A433-483EC465EC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9576" y="2348880"/>
            <a:ext cx="2296200" cy="254760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5095A21F-FD8F-4FA2-BDBD-F23CAC14EB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018" y="1057980"/>
            <a:ext cx="2952328" cy="2403584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xmlns="" id="{D3712BCA-317A-43B1-989E-1B8BE15F95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1865" y="4005064"/>
            <a:ext cx="4896544" cy="240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4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CB993F29-465D-4406-B461-8D074DCC7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/>
              <a:t>Objawy kliniczne ASF</a:t>
            </a:r>
          </a:p>
        </p:txBody>
      </p:sp>
      <p:pic>
        <p:nvPicPr>
          <p:cNvPr id="4" name="Symbol zastępczy zawartości 3">
            <a:extLst>
              <a:ext uri="{FF2B5EF4-FFF2-40B4-BE49-F238E27FC236}">
                <a16:creationId xmlns:a16="http://schemas.microsoft.com/office/drawing/2014/main" xmlns="" id="{470443E8-7A5B-4189-9C52-4A3F38431B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3592" y="2780928"/>
            <a:ext cx="3456384" cy="2418934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C43AA63E-D55E-4967-8415-F95F3873F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033" y="1916832"/>
            <a:ext cx="324047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9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285" y="1606378"/>
            <a:ext cx="5849741" cy="379764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8645" y="1216399"/>
            <a:ext cx="1987296" cy="132283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232" y="2922016"/>
            <a:ext cx="1938528" cy="129032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8645" y="4605006"/>
            <a:ext cx="1938528" cy="1292352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3566984" y="551934"/>
            <a:ext cx="3937686" cy="408707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2000" b="1" dirty="0">
                <a:solidFill>
                  <a:schemeClr val="accent1"/>
                </a:solidFill>
                <a:latin typeface="Times New Roman"/>
              </a:rPr>
              <a:t>Zmiany anatomopatologiczne </a:t>
            </a:r>
            <a:r>
              <a:rPr lang="pl-PL" sz="2000" b="1" dirty="0">
                <a:solidFill>
                  <a:schemeClr val="accent1"/>
                </a:solidFill>
                <a:latin typeface="Times New Roman"/>
              </a:rPr>
              <a:t>ASF</a:t>
            </a:r>
            <a:endParaRPr lang="pl" sz="2000" b="1" dirty="0">
              <a:solidFill>
                <a:schemeClr val="accent1"/>
              </a:solidFill>
              <a:latin typeface="Times New Roman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053080" y="4135120"/>
            <a:ext cx="256032" cy="7721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567" b="1">
                <a:solidFill>
                  <a:srgbClr val="019834"/>
                </a:solidFill>
                <a:latin typeface="Arial"/>
              </a:rPr>
              <a:t>PlWet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4618" y="1944131"/>
            <a:ext cx="5660416" cy="35719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3309112" y="217424"/>
            <a:ext cx="4336288" cy="1026490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2000" b="1" dirty="0">
                <a:solidFill>
                  <a:schemeClr val="accent1"/>
                </a:solidFill>
                <a:latin typeface="Times New Roman"/>
              </a:rPr>
              <a:t>Zmiany anatomopatologiczne </a:t>
            </a:r>
            <a:r>
              <a:rPr lang="pl-PL" sz="2000" b="1" dirty="0">
                <a:solidFill>
                  <a:schemeClr val="accent1"/>
                </a:solidFill>
                <a:latin typeface="Times New Roman"/>
              </a:rPr>
              <a:t>ASF</a:t>
            </a:r>
            <a:endParaRPr lang="pl" sz="2000" b="1" dirty="0">
              <a:solidFill>
                <a:schemeClr val="accent1"/>
              </a:solidFill>
              <a:latin typeface="Times New Roman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8509000" y="1458976"/>
            <a:ext cx="69088" cy="125984"/>
          </a:xfrm>
          <a:prstGeom prst="rect">
            <a:avLst/>
          </a:prstGeom>
        </p:spPr>
        <p:txBody>
          <a:bodyPr vert="vert270" wrap="none" lIns="0" tIns="0" rIns="0" bIns="0">
            <a:noAutofit/>
          </a:bodyPr>
          <a:lstStyle/>
          <a:p>
            <a:r>
              <a:rPr lang="pl" sz="2000" b="1">
                <a:solidFill>
                  <a:srgbClr val="9B9878"/>
                </a:solidFill>
                <a:latin typeface="Times New Roman"/>
              </a:rPr>
              <a:t>■I</a:t>
            </a:r>
          </a:p>
        </p:txBody>
      </p:sp>
      <p:sp>
        <p:nvSpPr>
          <p:cNvPr id="5" name="Prostokąt 4"/>
          <p:cNvSpPr/>
          <p:nvPr/>
        </p:nvSpPr>
        <p:spPr>
          <a:xfrm>
            <a:off x="3053080" y="4135120"/>
            <a:ext cx="256032" cy="7721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567" b="1">
                <a:solidFill>
                  <a:srgbClr val="019834"/>
                </a:solidFill>
                <a:latin typeface="Arial"/>
              </a:rPr>
              <a:t>PlWet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504" y="1490472"/>
            <a:ext cx="2229104" cy="1391920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9090" y="1490472"/>
            <a:ext cx="2432304" cy="159512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980" y="3486912"/>
            <a:ext cx="2178304" cy="1450848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7496" y="3433064"/>
            <a:ext cx="2432304" cy="1558544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3171568" y="229615"/>
            <a:ext cx="4569336" cy="841303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2000" b="1" dirty="0">
                <a:solidFill>
                  <a:schemeClr val="accent1"/>
                </a:solidFill>
                <a:latin typeface="Times New Roman"/>
              </a:rPr>
              <a:t>Zmiany anatomopatologiczne </a:t>
            </a:r>
            <a:r>
              <a:rPr lang="pl-PL" sz="2000" b="1" dirty="0">
                <a:solidFill>
                  <a:schemeClr val="accent1"/>
                </a:solidFill>
                <a:latin typeface="Times New Roman"/>
              </a:rPr>
              <a:t>ASF</a:t>
            </a:r>
            <a:endParaRPr lang="pl" sz="2000" b="1" dirty="0">
              <a:solidFill>
                <a:schemeClr val="accent1"/>
              </a:solidFill>
              <a:latin typeface="Times New Roman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053080" y="4135120"/>
            <a:ext cx="256032" cy="77216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/>
          <a:p>
            <a:r>
              <a:rPr lang="pl" sz="567" b="1">
                <a:solidFill>
                  <a:srgbClr val="019834"/>
                </a:solidFill>
                <a:latin typeface="Arial"/>
              </a:rPr>
              <a:t>PlWet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7334" y="41081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pl-PL" dirty="0"/>
              <a:t>SPRZEDAŻ BEZPOŚREDNIA</a:t>
            </a:r>
            <a:br>
              <a:rPr lang="pl-PL" dirty="0"/>
            </a:br>
            <a:r>
              <a:rPr lang="pl-PL" dirty="0"/>
              <a:t>- warunki higieniczne</a:t>
            </a:r>
            <a:br>
              <a:rPr lang="pl-PL" dirty="0"/>
            </a:br>
            <a:r>
              <a:rPr lang="pl-PL" dirty="0"/>
              <a:t>DZ.U. z 2015r. Poz. 1703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8"/>
            <a:ext cx="8596668" cy="4697411"/>
          </a:xfrm>
        </p:spPr>
        <p:txBody>
          <a:bodyPr>
            <a:normAutofit fontScale="92500" lnSpcReduction="20000"/>
          </a:bodyPr>
          <a:lstStyle/>
          <a:p>
            <a:r>
              <a:rPr lang="pl-PL" dirty="0"/>
              <a:t>Wszystkie pomieszczenia skonstruowane w sposób zabezpieczający przed zanieczyszczeniem żywności i umożliwiający przestrzeganie zasad higieny (posadzki, ściany, sufity, drzwi i okna o powierzchniach łatwych do czyszczenia i dezynfekcji)</a:t>
            </a:r>
          </a:p>
          <a:p>
            <a:r>
              <a:rPr lang="pl-PL" dirty="0"/>
              <a:t>Czysty sprzęt i wyposażenie</a:t>
            </a:r>
          </a:p>
          <a:p>
            <a:r>
              <a:rPr lang="pl-PL" dirty="0"/>
              <a:t>Skuteczna wentylacja (brak skroplin, kondensacji, „grzyba”)</a:t>
            </a:r>
          </a:p>
          <a:p>
            <a:r>
              <a:rPr lang="pl-PL" dirty="0"/>
              <a:t>Oświetlenie (możliwa kontrola czystości)</a:t>
            </a:r>
          </a:p>
          <a:p>
            <a:r>
              <a:rPr lang="pl-PL" dirty="0"/>
              <a:t>Bieżąca zimna i ciepła woda</a:t>
            </a:r>
          </a:p>
          <a:p>
            <a:r>
              <a:rPr lang="pl-PL" dirty="0"/>
              <a:t>Oddzielna umywalka do żywności i oddalona umywalka do mycia rąk (ciepła zimna woda, mydło, środek higienicznego suszenia)</a:t>
            </a:r>
          </a:p>
          <a:p>
            <a:r>
              <a:rPr lang="pl-PL" dirty="0"/>
              <a:t>Zabezpieczone przed dostępem zwierząt i szkodników (szczelne drzwi i okna)</a:t>
            </a:r>
          </a:p>
          <a:p>
            <a:r>
              <a:rPr lang="pl-PL" dirty="0"/>
              <a:t>Wyodrębnione miejsce na środki do mycia i dezynfekcji</a:t>
            </a:r>
          </a:p>
          <a:p>
            <a:r>
              <a:rPr lang="pl-PL" dirty="0"/>
              <a:t>Zamknięte miejsce na materiały opakowaniowe</a:t>
            </a:r>
          </a:p>
          <a:p>
            <a:r>
              <a:rPr lang="pl-PL" dirty="0"/>
              <a:t>Toaleta spłukiwana wodą, nie otwierająca się do pomieszczenia produkcyjnego</a:t>
            </a:r>
          </a:p>
          <a:p>
            <a:r>
              <a:rPr lang="pl-PL" dirty="0"/>
              <a:t>Odzież ochronna, obuwie robocze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05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7334" y="351182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pl-PL" dirty="0"/>
              <a:t>SPRZEDAŻ BEZPOŚREDNIA</a:t>
            </a:r>
            <a:br>
              <a:rPr lang="pl-PL" dirty="0"/>
            </a:br>
            <a:r>
              <a:rPr lang="pl-PL" dirty="0"/>
              <a:t>- warunki higieniczne</a:t>
            </a:r>
            <a:br>
              <a:rPr lang="pl-PL" dirty="0"/>
            </a:br>
            <a:r>
              <a:rPr lang="pl-PL" dirty="0"/>
              <a:t>DZ.U. z 2015r. Poz. 1703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9923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pl-PL" dirty="0"/>
              <a:t>Stanowiska sprzedaży </a:t>
            </a:r>
          </a:p>
          <a:p>
            <a:r>
              <a:rPr lang="pl-PL" dirty="0"/>
              <a:t>Zapobiegają zanieczyszczeniu żywności, w dobrym stanie technicznym</a:t>
            </a:r>
          </a:p>
          <a:p>
            <a:r>
              <a:rPr lang="pl-PL" dirty="0"/>
              <a:t>Zamknięty pojemnik na materiały opakowaniowe</a:t>
            </a:r>
          </a:p>
          <a:p>
            <a:r>
              <a:rPr lang="pl-PL" dirty="0"/>
              <a:t>Rozdzielenie różnych produktów spożywczych, by uniemożliwić ich zanieczyszczenie</a:t>
            </a:r>
          </a:p>
          <a:p>
            <a:r>
              <a:rPr lang="pl-PL" dirty="0"/>
              <a:t>Powierzchnie myte i dezynfekowane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Powierzchnie i sprzęt kontaktujące się z tuszkami – czyste i w dobrym stanie technicznym</a:t>
            </a:r>
          </a:p>
          <a:p>
            <a:pPr marL="0" indent="0">
              <a:buNone/>
            </a:pPr>
            <a:r>
              <a:rPr lang="pl-PL" dirty="0"/>
              <a:t>Mycie i dezynfekcja środkami dopuszczonymi do przemysłu spożywczego</a:t>
            </a:r>
          </a:p>
          <a:p>
            <a:pPr marL="0" indent="0">
              <a:buNone/>
            </a:pPr>
            <a:r>
              <a:rPr lang="pl-PL" dirty="0"/>
              <a:t>Sprzęt dezynfekowany w wodzie o temp. 82st.C lub w inny sposób równie skuteczny</a:t>
            </a:r>
          </a:p>
          <a:p>
            <a:pPr marL="0" indent="0">
              <a:buNone/>
            </a:pPr>
            <a:r>
              <a:rPr lang="pl-PL" dirty="0"/>
              <a:t>Mycie i dezynfekcja sprzętu – każdorazowo po zakończeniu pracy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978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SPRZEDAŻ BEZPOŚREDNIA</a:t>
            </a:r>
            <a:br>
              <a:rPr lang="pl-PL" dirty="0"/>
            </a:br>
            <a:r>
              <a:rPr lang="pl-PL" dirty="0"/>
              <a:t>- warunki higieniczne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160589"/>
            <a:ext cx="9082892" cy="3880773"/>
          </a:xfrm>
        </p:spPr>
        <p:txBody>
          <a:bodyPr>
            <a:normAutofit/>
          </a:bodyPr>
          <a:lstStyle/>
          <a:p>
            <a:r>
              <a:rPr lang="pl-PL" dirty="0"/>
              <a:t>Woda spełnia wymagania – do spożycia przez ludzi (własna studnia – badanie1/rok)</a:t>
            </a:r>
          </a:p>
          <a:p>
            <a:r>
              <a:rPr lang="pl-PL" dirty="0"/>
              <a:t>Temperatura przechowywania, transportu i sprzedaży max 4 st. C !!! (może wzrosnąć do 6st.C na max 2h)</a:t>
            </a:r>
          </a:p>
          <a:p>
            <a:r>
              <a:rPr lang="pl-PL" dirty="0"/>
              <a:t>Producenci posiadają ważne orzeczenia lekarskie do celów san-</a:t>
            </a:r>
            <a:r>
              <a:rPr lang="pl-PL" dirty="0" err="1"/>
              <a:t>epi</a:t>
            </a:r>
            <a:endParaRPr lang="pl-PL" dirty="0"/>
          </a:p>
          <a:p>
            <a:r>
              <a:rPr lang="pl-PL" dirty="0"/>
              <a:t>Producenci używają czystej odzieży roboczej w jasnym kolorze, nakrycie głowy oraz obuwie robocze</a:t>
            </a:r>
          </a:p>
          <a:p>
            <a:r>
              <a:rPr lang="pl-PL" dirty="0"/>
              <a:t>Producenci myją ręce przed przystąpieniem do pracy i po każdym kontakcie z żywnością</a:t>
            </a:r>
          </a:p>
          <a:p>
            <a:r>
              <a:rPr lang="pl-PL" dirty="0"/>
              <a:t>Postępowanie z </a:t>
            </a:r>
            <a:r>
              <a:rPr lang="pl-PL" dirty="0" err="1"/>
              <a:t>pupz</a:t>
            </a:r>
            <a:r>
              <a:rPr lang="pl-PL" dirty="0"/>
              <a:t> „w sposób wykluczający zanieczyszczenie tuszek”, zgodnie z zasadami higieny oraz przepisami o odpadach</a:t>
            </a:r>
          </a:p>
          <a:p>
            <a:r>
              <a:rPr lang="pl-PL" dirty="0"/>
              <a:t>Dokumentacja: ilość produktów sprzedanych w danym tygodniu (archiwum: rok)</a:t>
            </a:r>
          </a:p>
        </p:txBody>
      </p:sp>
    </p:spTree>
    <p:extLst>
      <p:ext uri="{BB962C8B-B14F-4D97-AF65-F5344CB8AC3E}">
        <p14:creationId xmlns:p14="http://schemas.microsoft.com/office/powerpoint/2010/main" val="406600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Konsekwencje prawne z tytułu </a:t>
            </a:r>
            <a:r>
              <a:rPr lang="pl-PL"/>
              <a:t>niespełnionych wymagań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2809813"/>
            <a:ext cx="8596668" cy="2768027"/>
          </a:xfrm>
        </p:spPr>
        <p:txBody>
          <a:bodyPr>
            <a:normAutofit/>
          </a:bodyPr>
          <a:lstStyle/>
          <a:p>
            <a:r>
              <a:rPr lang="pl-PL" sz="2400" dirty="0"/>
              <a:t>Przymuszenie do dostosowania się do wymagań prawnych</a:t>
            </a:r>
          </a:p>
          <a:p>
            <a:r>
              <a:rPr lang="pl-PL" sz="2400" dirty="0"/>
              <a:t>Grzywna w drodze mandatu karnego do 500zł</a:t>
            </a:r>
          </a:p>
          <a:p>
            <a:r>
              <a:rPr lang="pl-PL" sz="2400" dirty="0"/>
              <a:t>Kara pieniężna w wysokości </a:t>
            </a:r>
            <a:r>
              <a:rPr lang="pl-PL" sz="2400" b="1" dirty="0">
                <a:solidFill>
                  <a:srgbClr val="FF0000"/>
                </a:solidFill>
              </a:rPr>
              <a:t>200 – 15 000 zł</a:t>
            </a:r>
          </a:p>
        </p:txBody>
      </p:sp>
    </p:spTree>
    <p:extLst>
      <p:ext uri="{BB962C8B-B14F-4D97-AF65-F5344CB8AC3E}">
        <p14:creationId xmlns:p14="http://schemas.microsoft.com/office/powerpoint/2010/main" val="211873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2797" y="208145"/>
            <a:ext cx="6179259" cy="322173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pl-PL" sz="2400" dirty="0"/>
              <a:t>Zakażenia w Polsce (</a:t>
            </a:r>
            <a:r>
              <a:rPr lang="pl-PL" sz="2400" dirty="0" smtClean="0">
                <a:solidFill>
                  <a:schemeClr val="accent2"/>
                </a:solidFill>
              </a:rPr>
              <a:t>2017</a:t>
            </a:r>
            <a:r>
              <a:rPr lang="pl-PL" sz="2400" dirty="0" smtClean="0"/>
              <a:t> / </a:t>
            </a:r>
            <a:r>
              <a:rPr lang="pl-PL" sz="2400" dirty="0" smtClean="0">
                <a:solidFill>
                  <a:srgbClr val="0070C0"/>
                </a:solidFill>
              </a:rPr>
              <a:t>2021</a:t>
            </a:r>
            <a:r>
              <a:rPr lang="pl-PL" sz="2400" dirty="0" smtClean="0"/>
              <a:t>):</a:t>
            </a:r>
            <a:r>
              <a:rPr lang="pl-PL" dirty="0"/>
              <a:t/>
            </a:r>
            <a:br>
              <a:rPr lang="pl-PL" dirty="0"/>
            </a:br>
            <a:r>
              <a:rPr lang="pl-PL" sz="2000" dirty="0"/>
              <a:t>Salmonelloza – </a:t>
            </a:r>
            <a:r>
              <a:rPr lang="pl-PL" sz="2000" dirty="0">
                <a:solidFill>
                  <a:schemeClr val="accent2"/>
                </a:solidFill>
              </a:rPr>
              <a:t>8 </a:t>
            </a:r>
            <a:r>
              <a:rPr lang="pl-PL" sz="2000" dirty="0" smtClean="0">
                <a:solidFill>
                  <a:schemeClr val="accent2"/>
                </a:solidFill>
              </a:rPr>
              <a:t>924 </a:t>
            </a:r>
            <a:r>
              <a:rPr lang="pl-PL" sz="2000" dirty="0" smtClean="0"/>
              <a:t>osoby </a:t>
            </a:r>
            <a:r>
              <a:rPr lang="pl-PL" sz="2000" dirty="0"/>
              <a:t>/ </a:t>
            </a:r>
            <a:r>
              <a:rPr lang="pl-PL" sz="2000" dirty="0" smtClean="0">
                <a:solidFill>
                  <a:srgbClr val="0070C0"/>
                </a:solidFill>
              </a:rPr>
              <a:t>8 269</a:t>
            </a:r>
            <a:r>
              <a:rPr lang="pl-PL" sz="2000" dirty="0" smtClean="0"/>
              <a:t> osób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 err="1"/>
              <a:t>Kampylobakterioza</a:t>
            </a:r>
            <a:r>
              <a:rPr lang="pl-PL" sz="2000" dirty="0"/>
              <a:t> – </a:t>
            </a:r>
            <a:r>
              <a:rPr lang="pl-PL" sz="2000" dirty="0" smtClean="0">
                <a:solidFill>
                  <a:schemeClr val="accent2"/>
                </a:solidFill>
              </a:rPr>
              <a:t>874</a:t>
            </a:r>
            <a:r>
              <a:rPr lang="pl-PL" sz="2000" dirty="0"/>
              <a:t> osoby / </a:t>
            </a:r>
            <a:r>
              <a:rPr lang="pl-PL" sz="2000" dirty="0" smtClean="0">
                <a:solidFill>
                  <a:srgbClr val="0070C0"/>
                </a:solidFill>
              </a:rPr>
              <a:t>644</a:t>
            </a:r>
            <a:r>
              <a:rPr lang="pl-PL" sz="2000" dirty="0" smtClean="0"/>
              <a:t> </a:t>
            </a:r>
            <a:r>
              <a:rPr lang="pl-PL" sz="2000" dirty="0"/>
              <a:t>osoby</a:t>
            </a:r>
            <a:br>
              <a:rPr lang="pl-PL" sz="2000" dirty="0"/>
            </a:br>
            <a:r>
              <a:rPr lang="pl-PL" sz="2000" dirty="0" err="1"/>
              <a:t>Jersinioza</a:t>
            </a:r>
            <a:r>
              <a:rPr lang="pl-PL" sz="2000" dirty="0"/>
              <a:t> – </a:t>
            </a:r>
            <a:r>
              <a:rPr lang="pl-PL" sz="2000" dirty="0" smtClean="0">
                <a:solidFill>
                  <a:schemeClr val="accent2"/>
                </a:solidFill>
              </a:rPr>
              <a:t>191 </a:t>
            </a:r>
            <a:r>
              <a:rPr lang="pl-PL" sz="2000" dirty="0" smtClean="0"/>
              <a:t>osób </a:t>
            </a:r>
            <a:r>
              <a:rPr lang="pl-PL" sz="2000" dirty="0" smtClean="0"/>
              <a:t>/ </a:t>
            </a:r>
            <a:r>
              <a:rPr lang="pl-PL" sz="2000" dirty="0" smtClean="0">
                <a:solidFill>
                  <a:srgbClr val="0070C0"/>
                </a:solidFill>
              </a:rPr>
              <a:t>147</a:t>
            </a:r>
            <a:r>
              <a:rPr lang="pl-PL" sz="2000" dirty="0" smtClean="0"/>
              <a:t> osób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 err="1"/>
              <a:t>Listerioza</a:t>
            </a:r>
            <a:r>
              <a:rPr lang="pl-PL" sz="2000" dirty="0"/>
              <a:t> – </a:t>
            </a:r>
            <a:r>
              <a:rPr lang="pl-PL" sz="2000" dirty="0" smtClean="0">
                <a:solidFill>
                  <a:schemeClr val="accent2"/>
                </a:solidFill>
              </a:rPr>
              <a:t>116 </a:t>
            </a:r>
            <a:r>
              <a:rPr lang="pl-PL" sz="2000" dirty="0" smtClean="0"/>
              <a:t>osób </a:t>
            </a:r>
            <a:r>
              <a:rPr lang="pl-PL" sz="2000" dirty="0" smtClean="0"/>
              <a:t>/ </a:t>
            </a:r>
            <a:r>
              <a:rPr lang="pl-PL" sz="2000" dirty="0" smtClean="0">
                <a:solidFill>
                  <a:srgbClr val="0070C0"/>
                </a:solidFill>
              </a:rPr>
              <a:t>116</a:t>
            </a:r>
            <a:r>
              <a:rPr lang="pl-PL" sz="2000" dirty="0" smtClean="0"/>
              <a:t> </a:t>
            </a:r>
            <a:r>
              <a:rPr lang="pl-PL" sz="2000" dirty="0"/>
              <a:t>osób</a:t>
            </a:r>
            <a:br>
              <a:rPr lang="pl-PL" sz="2000" dirty="0"/>
            </a:br>
            <a:r>
              <a:rPr lang="pl-PL" sz="2000" dirty="0"/>
              <a:t>VTEC – </a:t>
            </a:r>
            <a:r>
              <a:rPr lang="pl-PL" sz="2000" dirty="0">
                <a:solidFill>
                  <a:schemeClr val="accent2"/>
                </a:solidFill>
              </a:rPr>
              <a:t>4</a:t>
            </a:r>
            <a:r>
              <a:rPr lang="pl-PL" sz="2000" dirty="0"/>
              <a:t> </a:t>
            </a:r>
            <a:r>
              <a:rPr lang="pl-PL" sz="2000" dirty="0" smtClean="0"/>
              <a:t>osoby / </a:t>
            </a:r>
            <a:r>
              <a:rPr lang="pl-PL" sz="2000" dirty="0" smtClean="0">
                <a:solidFill>
                  <a:srgbClr val="0070C0"/>
                </a:solidFill>
              </a:rPr>
              <a:t>9</a:t>
            </a:r>
            <a:r>
              <a:rPr lang="pl-PL" sz="2000" dirty="0" smtClean="0"/>
              <a:t> osób 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000" dirty="0"/>
              <a:t>Bruceloza – </a:t>
            </a:r>
            <a:r>
              <a:rPr lang="pl-PL" sz="2000" dirty="0"/>
              <a:t>2 osoby / </a:t>
            </a:r>
            <a:r>
              <a:rPr lang="pl-PL" sz="2000" dirty="0" smtClean="0">
                <a:solidFill>
                  <a:srgbClr val="0070C0"/>
                </a:solidFill>
              </a:rPr>
              <a:t>1</a:t>
            </a:r>
            <a:r>
              <a:rPr lang="pl-PL" sz="2000" dirty="0" smtClean="0"/>
              <a:t> osoba</a:t>
            </a:r>
            <a:r>
              <a:rPr lang="pl-PL" sz="2000" dirty="0"/>
              <a:t/>
            </a:r>
            <a:br>
              <a:rPr lang="pl-PL" sz="2000" dirty="0"/>
            </a:br>
            <a:r>
              <a:rPr lang="pl-PL" sz="2400" dirty="0"/>
              <a:t>RAZEM: </a:t>
            </a:r>
            <a:r>
              <a:rPr lang="pl-PL" sz="2400" b="1" dirty="0">
                <a:solidFill>
                  <a:schemeClr val="accent2"/>
                </a:solidFill>
              </a:rPr>
              <a:t>10 </a:t>
            </a:r>
            <a:r>
              <a:rPr lang="pl-PL" sz="2400" b="1" dirty="0" smtClean="0">
                <a:solidFill>
                  <a:schemeClr val="accent2"/>
                </a:solidFill>
              </a:rPr>
              <a:t>141 / </a:t>
            </a:r>
            <a:r>
              <a:rPr lang="pl-PL" sz="2400" b="1" dirty="0" smtClean="0">
                <a:solidFill>
                  <a:srgbClr val="0070C0"/>
                </a:solidFill>
              </a:rPr>
              <a:t>9 186</a:t>
            </a:r>
            <a:r>
              <a:rPr lang="pl-PL" sz="2400" b="1" dirty="0" smtClean="0">
                <a:solidFill>
                  <a:schemeClr val="accent2"/>
                </a:solidFill>
              </a:rPr>
              <a:t> </a:t>
            </a:r>
            <a:r>
              <a:rPr lang="pl-PL" sz="2400" b="1" dirty="0">
                <a:solidFill>
                  <a:srgbClr val="92D050"/>
                </a:solidFill>
              </a:rPr>
              <a:t>osób</a:t>
            </a:r>
            <a:r>
              <a:rPr lang="pl-PL" sz="2400" b="1" dirty="0">
                <a:solidFill>
                  <a:srgbClr val="FF0000"/>
                </a:solidFill>
              </a:rPr>
              <a:t> </a:t>
            </a:r>
            <a:r>
              <a:rPr lang="pl-PL" sz="2100" dirty="0"/>
              <a:t>(raportowanych)</a:t>
            </a: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1445" y="208145"/>
            <a:ext cx="5817804" cy="3881437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179" y="4351716"/>
            <a:ext cx="7988204" cy="239414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0334" y="5481478"/>
            <a:ext cx="1347333" cy="1908213"/>
          </a:xfrm>
          <a:prstGeom prst="rect">
            <a:avLst/>
          </a:prstGeom>
        </p:spPr>
      </p:pic>
      <p:cxnSp>
        <p:nvCxnSpPr>
          <p:cNvPr id="8" name="Straight Arrow Connector 10"/>
          <p:cNvCxnSpPr/>
          <p:nvPr/>
        </p:nvCxnSpPr>
        <p:spPr>
          <a:xfrm>
            <a:off x="3271379" y="5245866"/>
            <a:ext cx="1738648" cy="12879"/>
          </a:xfrm>
          <a:prstGeom prst="straightConnector1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544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128" y="194513"/>
            <a:ext cx="6714424" cy="4471987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65080" y="4268934"/>
            <a:ext cx="5464520" cy="219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6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677334" y="1931988"/>
            <a:ext cx="9143321" cy="2595460"/>
          </a:xfrm>
        </p:spPr>
        <p:txBody>
          <a:bodyPr/>
          <a:lstStyle/>
          <a:p>
            <a:r>
              <a:rPr lang="pl-PL" dirty="0"/>
              <a:t>CHOROBY ZAKAŹNE ZWIERZĄT ZWALCZANE Z URZĘDU/REJESTROWANE</a:t>
            </a:r>
          </a:p>
        </p:txBody>
      </p:sp>
    </p:spTree>
    <p:extLst>
      <p:ext uri="{BB962C8B-B14F-4D97-AF65-F5344CB8AC3E}">
        <p14:creationId xmlns:p14="http://schemas.microsoft.com/office/powerpoint/2010/main" val="172024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80364" y="583843"/>
            <a:ext cx="8493637" cy="1320800"/>
          </a:xfrm>
        </p:spPr>
        <p:txBody>
          <a:bodyPr/>
          <a:lstStyle/>
          <a:p>
            <a:pPr algn="ctr"/>
            <a:r>
              <a:rPr lang="pl-PL" b="1" dirty="0"/>
              <a:t>ASF (afrykański pomór świń)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/>
          <a:srcRect l="25468" t="61221" r="50035" b="17183"/>
          <a:stretch/>
        </p:blipFill>
        <p:spPr>
          <a:xfrm>
            <a:off x="267376" y="4514046"/>
            <a:ext cx="4708292" cy="234395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/>
          <a:srcRect l="52722" t="61408" r="27447" b="17935"/>
          <a:stretch/>
        </p:blipFill>
        <p:spPr>
          <a:xfrm>
            <a:off x="7729109" y="1343951"/>
            <a:ext cx="3909702" cy="229982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/>
          <a:srcRect l="25468" t="30423" r="59367" b="50047"/>
          <a:stretch/>
        </p:blipFill>
        <p:spPr>
          <a:xfrm>
            <a:off x="4491105" y="2976537"/>
            <a:ext cx="3524300" cy="256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9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371959"/>
            <a:ext cx="9033336" cy="5669403"/>
          </a:xfrm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pl-PL" sz="2400" b="1" dirty="0"/>
              <a:t>Grypa ptaków i rzekomy pomór drobiu </a:t>
            </a:r>
          </a:p>
          <a:p>
            <a:pPr marL="457200" lvl="1" indent="0" algn="ctr">
              <a:buNone/>
            </a:pPr>
            <a:endParaRPr lang="pl-PL" sz="2400" b="1" dirty="0"/>
          </a:p>
          <a:p>
            <a:pPr marL="457200" lvl="1" indent="0" algn="ctr">
              <a:buNone/>
            </a:pPr>
            <a:r>
              <a:rPr lang="pl-PL" sz="2400" b="1" dirty="0"/>
              <a:t>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/>
          <a:srcRect l="11156" t="10588" r="13766" b="23677"/>
          <a:stretch/>
        </p:blipFill>
        <p:spPr>
          <a:xfrm rot="-5400000">
            <a:off x="-456007" y="2401781"/>
            <a:ext cx="5434885" cy="3168202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/>
          <a:srcRect l="2350" t="1848" r="2778" b="28116"/>
          <a:stretch/>
        </p:blipFill>
        <p:spPr>
          <a:xfrm>
            <a:off x="4098968" y="1930400"/>
            <a:ext cx="8093032" cy="4476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377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9866" y="536448"/>
            <a:ext cx="7551134" cy="566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48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77334" y="805913"/>
            <a:ext cx="8596668" cy="52354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 err="1"/>
              <a:t>Myksomatoza</a:t>
            </a:r>
            <a:r>
              <a:rPr lang="pl-PL" sz="2400" b="1" dirty="0"/>
              <a:t> królików 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/>
          <a:srcRect r="41138" b="1160"/>
          <a:stretch/>
        </p:blipFill>
        <p:spPr>
          <a:xfrm>
            <a:off x="677334" y="1818310"/>
            <a:ext cx="6226363" cy="422305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7148" y="2150035"/>
            <a:ext cx="4750404" cy="355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KONIEC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8235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Fas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2129</TotalTime>
  <Words>2555</Words>
  <Application>Microsoft Office PowerPoint</Application>
  <PresentationFormat>Panoramiczny</PresentationFormat>
  <Paragraphs>381</Paragraphs>
  <Slides>71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71</vt:i4>
      </vt:variant>
    </vt:vector>
  </HeadingPairs>
  <TitlesOfParts>
    <vt:vector size="80" baseType="lpstr">
      <vt:lpstr>Arial</vt:lpstr>
      <vt:lpstr>Bookman Old Style</vt:lpstr>
      <vt:lpstr>Calibri</vt:lpstr>
      <vt:lpstr>Times New Roman</vt:lpstr>
      <vt:lpstr>TimesNewRoman</vt:lpstr>
      <vt:lpstr>Trebuchet MS</vt:lpstr>
      <vt:lpstr>Wingdings</vt:lpstr>
      <vt:lpstr>Wingdings 3</vt:lpstr>
      <vt:lpstr>Faseta</vt:lpstr>
      <vt:lpstr>UBÓJ ZWIERZĄT  W GOSPODARSTWIE</vt:lpstr>
      <vt:lpstr>Co możemy poddać ubojowi ?</vt:lpstr>
      <vt:lpstr>Gdzie można dokonywać uboju</vt:lpstr>
      <vt:lpstr>Wymagania dla rzeźni rolniczej</vt:lpstr>
      <vt:lpstr>WYMAGANIA DLA RZEŹNI ROLNICZYCH</vt:lpstr>
      <vt:lpstr>Prezentacja programu PowerPoint</vt:lpstr>
      <vt:lpstr>Prezentacja programu PowerPoint</vt:lpstr>
      <vt:lpstr>Ustawa o ochronie zwierząt</vt:lpstr>
      <vt:lpstr>Zabrania się :</vt:lpstr>
      <vt:lpstr>UBÓJ NA UŻYTEK WŁASNY Rozporządzenie Dz. U. 2021r. poz. 2059 ZMIANA! 2022r. Poz. 1896</vt:lpstr>
      <vt:lpstr>Informacje  dla Powiatowego Lekarza Weterynarii</vt:lpstr>
      <vt:lpstr>Ubój cieląt, owiec i kóz  – SRM! (materiał szczególnego ryzyka)</vt:lpstr>
      <vt:lpstr>Mięso świń, dzików,nutrii - badanie w kierunku włośni </vt:lpstr>
      <vt:lpstr>WYNIK BADANIA NA OBECNOŚĆ WŁOŚNI</vt:lpstr>
      <vt:lpstr>Konsekwencje  nie przestrzegania wymagań</vt:lpstr>
      <vt:lpstr>Ustawa  o identyfikacji i rejestracji zwierząt</vt:lpstr>
      <vt:lpstr>Ustawa  o identyfikacji i rejestracji zwierząt</vt:lpstr>
      <vt:lpstr>Ochrona zwierząt podczas uśmiercania Rozporządzenie (WE) Nr 1099/2009</vt:lpstr>
      <vt:lpstr>Ochrona zwierząt podczas uśmiercania Rozporządzenie (WE) Nr 1099/2009</vt:lpstr>
      <vt:lpstr>Ochrona zwierząt podczas uśmiercania Rozporządzenie (WE) Nr 1099/2009</vt:lpstr>
      <vt:lpstr>BÓl</vt:lpstr>
      <vt:lpstr>Świadome odczuwanie wykrwawiania (badania EFSA 2004)</vt:lpstr>
      <vt:lpstr>Krępowanie zwierząt</vt:lpstr>
      <vt:lpstr>Klatka dla bydła</vt:lpstr>
      <vt:lpstr>Ogłuszanie</vt:lpstr>
      <vt:lpstr>Metody ogłuszania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</vt:lpstr>
      <vt:lpstr>Prezentacja programu PowerPoint</vt:lpstr>
      <vt:lpstr>Skuteczność ogłuszania mechanicznego</vt:lpstr>
      <vt:lpstr> </vt:lpstr>
      <vt:lpstr> </vt:lpstr>
      <vt:lpstr> </vt:lpstr>
      <vt:lpstr>Prezentacja programu PowerPoint</vt:lpstr>
      <vt:lpstr>Prezentacja programu PowerPoint</vt:lpstr>
      <vt:lpstr>Skuteczność ogłuszania elektrycznego</vt:lpstr>
      <vt:lpstr>Inne metody ogłuszania</vt:lpstr>
      <vt:lpstr>Ubój bez ogłuszenia </vt:lpstr>
      <vt:lpstr> Podwieszanie zwierząt  i ich wykrwawianie</vt:lpstr>
      <vt:lpstr>Dlaczego wykrwawienie jest istotnym elementem? I jak się to się sprawdza ? </vt:lpstr>
      <vt:lpstr>WYKRWAWIENIE</vt:lpstr>
      <vt:lpstr>Ostry nóż długości dostosowanej do gatunku (np. świnie – 12cm)  Sprawdzić czy zaniknęły odruchy oddechowe, bicia serca, mrugania</vt:lpstr>
      <vt:lpstr>PATROSZENIE</vt:lpstr>
      <vt:lpstr>Ocena organoleptyczna mięsa</vt:lpstr>
      <vt:lpstr>Mięso niezdatne do spożycia przez ludzi</vt:lpstr>
      <vt:lpstr> Wady mięsa wieprzowego </vt:lpstr>
      <vt:lpstr> </vt:lpstr>
      <vt:lpstr> </vt:lpstr>
      <vt:lpstr> </vt:lpstr>
      <vt:lpstr>Objawy kliniczne ASF </vt:lpstr>
      <vt:lpstr>Objawy kliniczne ASF</vt:lpstr>
      <vt:lpstr>Prezentacja programu PowerPoint</vt:lpstr>
      <vt:lpstr>Prezentacja programu PowerPoint</vt:lpstr>
      <vt:lpstr>Prezentacja programu PowerPoint</vt:lpstr>
      <vt:lpstr>SPRZEDAŻ BEZPOŚREDNIA - warunki higieniczne DZ.U. z 2015r. Poz. 1703</vt:lpstr>
      <vt:lpstr>SPRZEDAŻ BEZPOŚREDNIA - warunki higieniczne DZ.U. z 2015r. Poz. 1703</vt:lpstr>
      <vt:lpstr>SPRZEDAŻ BEZPOŚREDNIA - warunki higieniczne</vt:lpstr>
      <vt:lpstr>Konsekwencje prawne z tytułu niespełnionych wymagań</vt:lpstr>
      <vt:lpstr>Zakażenia w Polsce (2017 / 2021): Salmonelloza – 8 924 osoby / 8 269 osób Kampylobakterioza – 874 osoby / 644 osoby Jersinioza – 191 osób / 147 osób Listerioza – 116 osób / 116 osób VTEC – 4 osoby / 9 osób  Bruceloza – 2 osoby / 1 osoba RAZEM: 10 141 / 9 186 osób (raportowanych)</vt:lpstr>
      <vt:lpstr>Prezentacja programu PowerPoint</vt:lpstr>
      <vt:lpstr>CHOROBY ZAKAŹNE ZWIERZĄT ZWALCZANE Z URZĘDU/REJESTROWANE</vt:lpstr>
      <vt:lpstr>ASF (afrykański pomór świń)</vt:lpstr>
      <vt:lpstr> </vt:lpstr>
      <vt:lpstr>Prezentacja programu PowerPoint</vt:lpstr>
      <vt:lpstr> </vt:lpstr>
      <vt:lpstr>KONIEC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Ubój na użytek własny</dc:title>
  <dc:creator>Sekretariat</dc:creator>
  <cp:lastModifiedBy>Bartosz Fertala</cp:lastModifiedBy>
  <cp:revision>175</cp:revision>
  <cp:lastPrinted>2022-01-11T09:10:06Z</cp:lastPrinted>
  <dcterms:created xsi:type="dcterms:W3CDTF">2019-07-10T12:08:26Z</dcterms:created>
  <dcterms:modified xsi:type="dcterms:W3CDTF">2022-11-14T14:17:18Z</dcterms:modified>
</cp:coreProperties>
</file>